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0"/>
  </p:sldMasterIdLst>
  <p:notesMasterIdLst>
    <p:notesMasterId r:id="rId60"/>
  </p:notesMasterIdLst>
  <p:handoutMasterIdLst>
    <p:handoutMasterId r:id="rId61"/>
  </p:handoutMasterIdLst>
  <p:sldIdLst>
    <p:sldId id="489" r:id="rId21"/>
    <p:sldId id="488" r:id="rId22"/>
    <p:sldId id="470" r:id="rId23"/>
    <p:sldId id="471" r:id="rId24"/>
    <p:sldId id="472" r:id="rId25"/>
    <p:sldId id="459" r:id="rId26"/>
    <p:sldId id="465" r:id="rId27"/>
    <p:sldId id="502" r:id="rId28"/>
    <p:sldId id="503" r:id="rId29"/>
    <p:sldId id="505" r:id="rId30"/>
    <p:sldId id="532" r:id="rId31"/>
    <p:sldId id="504" r:id="rId32"/>
    <p:sldId id="506" r:id="rId33"/>
    <p:sldId id="507" r:id="rId34"/>
    <p:sldId id="508" r:id="rId35"/>
    <p:sldId id="509" r:id="rId36"/>
    <p:sldId id="510" r:id="rId37"/>
    <p:sldId id="531" r:id="rId38"/>
    <p:sldId id="529" r:id="rId39"/>
    <p:sldId id="530" r:id="rId40"/>
    <p:sldId id="511" r:id="rId41"/>
    <p:sldId id="512" r:id="rId42"/>
    <p:sldId id="533" r:id="rId43"/>
    <p:sldId id="513" r:id="rId44"/>
    <p:sldId id="534" r:id="rId45"/>
    <p:sldId id="514" r:id="rId46"/>
    <p:sldId id="523" r:id="rId47"/>
    <p:sldId id="515" r:id="rId48"/>
    <p:sldId id="535" r:id="rId49"/>
    <p:sldId id="516" r:id="rId50"/>
    <p:sldId id="517" r:id="rId51"/>
    <p:sldId id="518" r:id="rId52"/>
    <p:sldId id="524" r:id="rId53"/>
    <p:sldId id="525" r:id="rId54"/>
    <p:sldId id="526" r:id="rId55"/>
    <p:sldId id="520" r:id="rId56"/>
    <p:sldId id="521" r:id="rId57"/>
    <p:sldId id="522" r:id="rId58"/>
    <p:sldId id="528" r:id="rId59"/>
  </p:sldIdLst>
  <p:sldSz cx="12192000" cy="6858000"/>
  <p:notesSz cx="6858000" cy="9144000"/>
  <p:custShowLst>
    <p:custShow name="Firestone and Dunn" id="0">
      <p:sldLst>
        <p:sld r:id="rId26"/>
      </p:sldLst>
    </p:custShow>
    <p:custShow name="Copy of Firestone and Dunn" id="1">
      <p:sldLst>
        <p:sld r:id="rId26"/>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s, Margaret" initials="WM" lastIdx="2" clrIdx="0">
    <p:extLst/>
  </p:cmAuthor>
  <p:cmAuthor id="2" name="Euling, Susan" initials="ES" lastIdx="1" clrIdx="1">
    <p:extLst/>
  </p:cmAuthor>
  <p:cmAuthor id="3" name="Shah, Manthan" initials="SM"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61C"/>
    <a:srgbClr val="EE8E00"/>
    <a:srgbClr val="DE8400"/>
    <a:srgbClr val="5A8A2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86427" autoAdjust="0"/>
  </p:normalViewPr>
  <p:slideViewPr>
    <p:cSldViewPr snapToGrid="0">
      <p:cViewPr>
        <p:scale>
          <a:sx n="119" d="100"/>
          <a:sy n="119" d="100"/>
        </p:scale>
        <p:origin x="-120" y="-120"/>
      </p:cViewPr>
      <p:guideLst>
        <p:guide orient="horz" pos="2160"/>
        <p:guide pos="3840"/>
      </p:guideLst>
    </p:cSldViewPr>
  </p:slideViewPr>
  <p:outlineViewPr>
    <p:cViewPr>
      <p:scale>
        <a:sx n="33" d="100"/>
        <a:sy n="33" d="100"/>
      </p:scale>
      <p:origin x="0" y="-4356"/>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20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2030AC27-0830-47A8-9E6C-9304A3CBC71C}" type="datetimeFigureOut">
              <a:rPr lang="en-US" smtClean="0"/>
              <a:t>10/31/2019</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A3CA1D7A-81C4-4F6F-8331-05E812EB911F}" type="slidenum">
              <a:rPr lang="en-US" smtClean="0"/>
              <a:t>‹#›</a:t>
            </a:fld>
            <a:endParaRPr lang="en-US" dirty="0"/>
          </a:p>
        </p:txBody>
      </p:sp>
    </p:spTree>
    <p:extLst>
      <p:ext uri="{BB962C8B-B14F-4D97-AF65-F5344CB8AC3E}">
        <p14:creationId xmlns:p14="http://schemas.microsoft.com/office/powerpoint/2010/main" val="3887469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CE07EF5E-6821-42E6-9F36-76C4053B5A1C}" type="datetimeFigureOut">
              <a:rPr lang="en-US" smtClean="0"/>
              <a:t>10/31/2019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18C8773D-2074-4598-A66F-40D34EE90406}" type="slidenum">
              <a:rPr lang="en-US" smtClean="0"/>
              <a:t>‹#›</a:t>
            </a:fld>
            <a:endParaRPr lang="en-US" dirty="0"/>
          </a:p>
        </p:txBody>
      </p:sp>
    </p:spTree>
    <p:extLst>
      <p:ext uri="{BB962C8B-B14F-4D97-AF65-F5344CB8AC3E}">
        <p14:creationId xmlns:p14="http://schemas.microsoft.com/office/powerpoint/2010/main" val="1168587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1</a:t>
            </a:fld>
            <a:endParaRPr lang="en-US" dirty="0"/>
          </a:p>
        </p:txBody>
      </p:sp>
    </p:spTree>
    <p:extLst>
      <p:ext uri="{BB962C8B-B14F-4D97-AF65-F5344CB8AC3E}">
        <p14:creationId xmlns:p14="http://schemas.microsoft.com/office/powerpoint/2010/main" val="142046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2</a:t>
            </a:fld>
            <a:endParaRPr lang="en-US" dirty="0"/>
          </a:p>
        </p:txBody>
      </p:sp>
    </p:spTree>
    <p:extLst>
      <p:ext uri="{BB962C8B-B14F-4D97-AF65-F5344CB8AC3E}">
        <p14:creationId xmlns:p14="http://schemas.microsoft.com/office/powerpoint/2010/main" val="284916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3</a:t>
            </a:fld>
            <a:endParaRPr lang="en-US" dirty="0"/>
          </a:p>
        </p:txBody>
      </p:sp>
    </p:spTree>
    <p:extLst>
      <p:ext uri="{BB962C8B-B14F-4D97-AF65-F5344CB8AC3E}">
        <p14:creationId xmlns:p14="http://schemas.microsoft.com/office/powerpoint/2010/main" val="249803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4</a:t>
            </a:fld>
            <a:endParaRPr lang="en-US" dirty="0"/>
          </a:p>
        </p:txBody>
      </p:sp>
    </p:spTree>
    <p:extLst>
      <p:ext uri="{BB962C8B-B14F-4D97-AF65-F5344CB8AC3E}">
        <p14:creationId xmlns:p14="http://schemas.microsoft.com/office/powerpoint/2010/main" val="82925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5</a:t>
            </a:fld>
            <a:endParaRPr lang="en-US" dirty="0"/>
          </a:p>
        </p:txBody>
      </p:sp>
    </p:spTree>
    <p:extLst>
      <p:ext uri="{BB962C8B-B14F-4D97-AF65-F5344CB8AC3E}">
        <p14:creationId xmlns:p14="http://schemas.microsoft.com/office/powerpoint/2010/main" val="307402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6</a:t>
            </a:fld>
            <a:endParaRPr lang="en-US" dirty="0"/>
          </a:p>
        </p:txBody>
      </p:sp>
    </p:spTree>
    <p:extLst>
      <p:ext uri="{BB962C8B-B14F-4D97-AF65-F5344CB8AC3E}">
        <p14:creationId xmlns:p14="http://schemas.microsoft.com/office/powerpoint/2010/main" val="163076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7</a:t>
            </a:fld>
            <a:endParaRPr lang="en-US" dirty="0"/>
          </a:p>
        </p:txBody>
      </p:sp>
    </p:spTree>
    <p:extLst>
      <p:ext uri="{BB962C8B-B14F-4D97-AF65-F5344CB8AC3E}">
        <p14:creationId xmlns:p14="http://schemas.microsoft.com/office/powerpoint/2010/main" val="1522740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C8773D-2074-4598-A66F-40D34EE90406}" type="slidenum">
              <a:rPr lang="en-US" smtClean="0"/>
              <a:t>11</a:t>
            </a:fld>
            <a:endParaRPr lang="en-US" dirty="0"/>
          </a:p>
        </p:txBody>
      </p:sp>
    </p:spTree>
    <p:extLst>
      <p:ext uri="{BB962C8B-B14F-4D97-AF65-F5344CB8AC3E}">
        <p14:creationId xmlns:p14="http://schemas.microsoft.com/office/powerpoint/2010/main" val="323693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dirty="0"/>
              <a:t>Click to edit Master title style</a:t>
            </a:r>
            <a:endParaRPr dirty="0"/>
          </a:p>
        </p:txBody>
      </p:sp>
      <p:sp>
        <p:nvSpPr>
          <p:cNvPr id="3" name="Subtitle 2"/>
          <p:cNvSpPr>
            <a:spLocks noGrp="1"/>
          </p:cNvSpPr>
          <p:nvPr>
            <p:ph type="subTitle" idx="1"/>
          </p:nvPr>
        </p:nvSpPr>
        <p:spPr>
          <a:xfrm>
            <a:off x="6400800" y="5562601"/>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400801" y="6425642"/>
            <a:ext cx="1643529" cy="365125"/>
          </a:xfrm>
        </p:spPr>
        <p:txBody>
          <a:bodyPr/>
          <a:lstStyle>
            <a:lvl1pPr algn="l">
              <a:defRPr/>
            </a:lvl1pPr>
          </a:lstStyle>
          <a:p>
            <a:fld id="{468DD5F8-EEC0-4E5A-967E-8693A8902DF3}"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8414873" y="6425642"/>
            <a:ext cx="3490260"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376767" y="228600"/>
            <a:ext cx="5647268"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8" name="Rectangle 7"/>
          <p:cNvSpPr/>
          <p:nvPr/>
        </p:nvSpPr>
        <p:spPr>
          <a:xfrm>
            <a:off x="9069919"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1" name="Rectangle 10"/>
          <p:cNvSpPr/>
          <p:nvPr/>
        </p:nvSpPr>
        <p:spPr>
          <a:xfrm>
            <a:off x="6165851" y="228600"/>
            <a:ext cx="27432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2" name="Rectangle 11"/>
          <p:cNvSpPr/>
          <p:nvPr/>
        </p:nvSpPr>
        <p:spPr>
          <a:xfrm>
            <a:off x="9069919"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pic>
        <p:nvPicPr>
          <p:cNvPr id="13" name="Picture 2" descr="G:\images\EPALOGO.GIF"/>
          <p:cNvPicPr>
            <a:picLocks noChangeAspect="1" noChangeArrowheads="1"/>
          </p:cNvPicPr>
          <p:nvPr userDrawn="1"/>
        </p:nvPicPr>
        <p:blipFill>
          <a:blip r:embed="rId2" cstate="print"/>
          <a:srcRect/>
          <a:stretch>
            <a:fillRect/>
          </a:stretch>
        </p:blipFill>
        <p:spPr bwMode="auto">
          <a:xfrm>
            <a:off x="376767" y="228599"/>
            <a:ext cx="2041899" cy="961571"/>
          </a:xfrm>
          <a:prstGeom prst="rect">
            <a:avLst/>
          </a:prstGeom>
          <a:noFill/>
        </p:spPr>
      </p:pic>
    </p:spTree>
    <p:extLst>
      <p:ext uri="{BB962C8B-B14F-4D97-AF65-F5344CB8AC3E}">
        <p14:creationId xmlns:p14="http://schemas.microsoft.com/office/powerpoint/2010/main" val="3857829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TextBox 9"/>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7634277-26C8-4DB5-BA08-2EE4F770D6B4}"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81067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8" name="TextBox 7"/>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06D6E8B-94B6-4A32-8609-62E8EA0B4DAE}"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707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Date Placeholder 1"/>
          <p:cNvSpPr>
            <a:spLocks noGrp="1"/>
          </p:cNvSpPr>
          <p:nvPr>
            <p:ph type="dt" sz="half" idx="10"/>
          </p:nvPr>
        </p:nvSpPr>
        <p:spPr/>
        <p:txBody>
          <a:bodyPr/>
          <a:lstStyle/>
          <a:p>
            <a:fld id="{3C15F202-1891-4B1F-93D5-EFD19F640B54}"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194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76770"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5558370" y="273052"/>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8124" y="3733802"/>
            <a:ext cx="4340352"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2" y="6423587"/>
            <a:ext cx="2049929" cy="365125"/>
          </a:xfrm>
        </p:spPr>
        <p:txBody>
          <a:bodyPr/>
          <a:lstStyle/>
          <a:p>
            <a:fld id="{B05E9D58-79A3-4E67-8009-3BE8A9E1829D}"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5145742" y="6423587"/>
            <a:ext cx="4422588" cy="365125"/>
          </a:xfrm>
        </p:spPr>
        <p:txBody>
          <a:bodyPr/>
          <a:lstStyle/>
          <a:p>
            <a:endParaRPr lang="en-US" dirty="0">
              <a:solidFill>
                <a:prstClr val="black">
                  <a:lumMod val="65000"/>
                  <a:lumOff val="35000"/>
                </a:prstClr>
              </a:solidFill>
            </a:endParaRPr>
          </a:p>
        </p:txBody>
      </p:sp>
      <p:sp>
        <p:nvSpPr>
          <p:cNvPr id="9" name="TextBox 8"/>
          <p:cNvSpPr txBox="1"/>
          <p:nvPr/>
        </p:nvSpPr>
        <p:spPr>
          <a:xfrm>
            <a:off x="566523" y="174814"/>
            <a:ext cx="551079" cy="830997"/>
          </a:xfrm>
          <a:prstGeom prst="rect">
            <a:avLst/>
          </a:prstGeom>
          <a:noFill/>
        </p:spPr>
        <p:txBody>
          <a:bodyPr wrap="square" lIns="0" tIns="0" rIns="0" bIns="0" rtlCol="0">
            <a:spAutoFit/>
          </a:bodyPr>
          <a:lstStyle/>
          <a:p>
            <a:r>
              <a:rPr sz="5400" b="1" dirty="0">
                <a:solidFill>
                  <a:srgbClr val="A5C249">
                    <a:lumMod val="60000"/>
                    <a:lumOff val="40000"/>
                  </a:srgbClr>
                </a:solidFill>
              </a:rPr>
              <a:t>+</a:t>
            </a:r>
          </a:p>
        </p:txBody>
      </p:sp>
    </p:spTree>
    <p:extLst>
      <p:ext uri="{BB962C8B-B14F-4D97-AF65-F5344CB8AC3E}">
        <p14:creationId xmlns:p14="http://schemas.microsoft.com/office/powerpoint/2010/main" val="197308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5559205" y="3124201"/>
            <a:ext cx="5197696"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1" y="228600"/>
            <a:ext cx="4614212"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559205" y="3995737"/>
            <a:ext cx="5197696"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2" y="6423587"/>
            <a:ext cx="2049929" cy="365125"/>
          </a:xfrm>
        </p:spPr>
        <p:txBody>
          <a:bodyPr/>
          <a:lstStyle/>
          <a:p>
            <a:fld id="{289813D9-80AA-4880-81E2-04ECD008367F}"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5588001" y="6423587"/>
            <a:ext cx="4006852"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0" name="TextBox 9"/>
          <p:cNvSpPr txBox="1"/>
          <p:nvPr/>
        </p:nvSpPr>
        <p:spPr>
          <a:xfrm>
            <a:off x="5320148" y="3370730"/>
            <a:ext cx="294091" cy="369332"/>
          </a:xfrm>
          <a:prstGeom prst="rect">
            <a:avLst/>
          </a:prstGeom>
          <a:noFill/>
        </p:spPr>
        <p:txBody>
          <a:bodyPr wrap="square" lIns="0" tIns="0" rIns="0" bIns="0" rtlCol="0">
            <a:spAutoFit/>
          </a:bodyPr>
          <a:lstStyle/>
          <a:p>
            <a:r>
              <a:rPr sz="2400" b="1" dirty="0">
                <a:solidFill>
                  <a:srgbClr val="A5C249">
                    <a:lumMod val="60000"/>
                    <a:lumOff val="40000"/>
                  </a:srgbClr>
                </a:solidFill>
              </a:rPr>
              <a:t>+ </a:t>
            </a:r>
          </a:p>
        </p:txBody>
      </p:sp>
    </p:spTree>
    <p:extLst>
      <p:ext uri="{BB962C8B-B14F-4D97-AF65-F5344CB8AC3E}">
        <p14:creationId xmlns:p14="http://schemas.microsoft.com/office/powerpoint/2010/main" val="131448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2"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2"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75342"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80F07-4FB1-4678-9AFA-4AEC04FD4AA9}"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8" name="Rectangle 7"/>
          <p:cNvSpPr/>
          <p:nvPr/>
        </p:nvSpPr>
        <p:spPr>
          <a:xfrm>
            <a:off x="9069919"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9" name="Rectangle 8"/>
          <p:cNvSpPr/>
          <p:nvPr/>
        </p:nvSpPr>
        <p:spPr>
          <a:xfrm>
            <a:off x="9069919"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TextBox 9"/>
          <p:cNvSpPr txBox="1"/>
          <p:nvPr/>
        </p:nvSpPr>
        <p:spPr>
          <a:xfrm>
            <a:off x="436283" y="4632792"/>
            <a:ext cx="294091" cy="369332"/>
          </a:xfrm>
          <a:prstGeom prst="rect">
            <a:avLst/>
          </a:prstGeom>
          <a:noFill/>
        </p:spPr>
        <p:txBody>
          <a:bodyPr wrap="square" lIns="0" tIns="0" rIns="0" bIns="0" rtlCol="0">
            <a:spAutoFit/>
          </a:bodyPr>
          <a:lstStyle/>
          <a:p>
            <a:r>
              <a:rPr sz="2400" b="1" dirty="0">
                <a:solidFill>
                  <a:srgbClr val="A5C249">
                    <a:lumMod val="60000"/>
                    <a:lumOff val="40000"/>
                  </a:srgbClr>
                </a:solidFill>
              </a:rPr>
              <a:t>+ </a:t>
            </a:r>
          </a:p>
        </p:txBody>
      </p:sp>
    </p:spTree>
    <p:extLst>
      <p:ext uri="{BB962C8B-B14F-4D97-AF65-F5344CB8AC3E}">
        <p14:creationId xmlns:p14="http://schemas.microsoft.com/office/powerpoint/2010/main" val="1103920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376767" y="228600"/>
            <a:ext cx="851622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507407"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2"/>
            <a:ext cx="8239423"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949684" y="6235609"/>
            <a:ext cx="1797865" cy="365125"/>
          </a:xfrm>
        </p:spPr>
        <p:txBody>
          <a:bodyPr/>
          <a:lstStyle>
            <a:lvl1pPr>
              <a:defRPr>
                <a:solidFill>
                  <a:schemeClr val="bg1"/>
                </a:solidFill>
              </a:defRPr>
            </a:lvl1pPr>
          </a:lstStyle>
          <a:p>
            <a:fld id="{6975F540-2427-4803-8967-6CC7D96C25F3}" type="datetime1">
              <a:rPr lang="en-US" smtClean="0">
                <a:solidFill>
                  <a:prstClr val="white"/>
                </a:solidFill>
              </a:rPr>
              <a:t>10/31/2019</a:t>
            </a:fld>
            <a:endParaRPr lang="en-US" dirty="0">
              <a:solidFill>
                <a:prstClr val="white"/>
              </a:solidFill>
            </a:endParaRPr>
          </a:p>
        </p:txBody>
      </p:sp>
      <p:sp>
        <p:nvSpPr>
          <p:cNvPr id="6" name="Footer Placeholder 5"/>
          <p:cNvSpPr>
            <a:spLocks noGrp="1"/>
          </p:cNvSpPr>
          <p:nvPr>
            <p:ph type="ftr" sz="quarter" idx="11"/>
          </p:nvPr>
        </p:nvSpPr>
        <p:spPr>
          <a:xfrm>
            <a:off x="508130" y="6235609"/>
            <a:ext cx="6197473"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9" name="TextBox 8"/>
          <p:cNvSpPr txBox="1"/>
          <p:nvPr/>
        </p:nvSpPr>
        <p:spPr>
          <a:xfrm>
            <a:off x="566523" y="174814"/>
            <a:ext cx="551079" cy="830997"/>
          </a:xfrm>
          <a:prstGeom prst="rect">
            <a:avLst/>
          </a:prstGeom>
          <a:noFill/>
        </p:spPr>
        <p:txBody>
          <a:bodyPr wrap="square" lIns="0" tIns="0" rIns="0" bIns="0" rtlCol="0">
            <a:spAutoFit/>
          </a:bodyPr>
          <a:lstStyle/>
          <a:p>
            <a:r>
              <a:rPr sz="5400" b="1" dirty="0">
                <a:solidFill>
                  <a:srgbClr val="A5C249">
                    <a:lumMod val="60000"/>
                    <a:lumOff val="40000"/>
                  </a:srgbClr>
                </a:solidFill>
              </a:rPr>
              <a:t>+</a:t>
            </a:r>
          </a:p>
        </p:txBody>
      </p:sp>
      <p:sp>
        <p:nvSpPr>
          <p:cNvPr id="10" name="Rectangle 9"/>
          <p:cNvSpPr/>
          <p:nvPr/>
        </p:nvSpPr>
        <p:spPr>
          <a:xfrm>
            <a:off x="9069919"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2" name="Picture Placeholder 12"/>
          <p:cNvSpPr>
            <a:spLocks noGrp="1"/>
          </p:cNvSpPr>
          <p:nvPr>
            <p:ph type="pic" sz="quarter" idx="13"/>
          </p:nvPr>
        </p:nvSpPr>
        <p:spPr>
          <a:xfrm>
            <a:off x="9069919" y="2374940"/>
            <a:ext cx="27432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9069919" y="4535424"/>
            <a:ext cx="2743200" cy="203911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5315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376767" y="228600"/>
            <a:ext cx="5647268"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507409" y="2571750"/>
            <a:ext cx="53555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4" y="3733802"/>
            <a:ext cx="5353739"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064002" y="6235609"/>
            <a:ext cx="1797865" cy="365125"/>
          </a:xfrm>
        </p:spPr>
        <p:txBody>
          <a:bodyPr/>
          <a:lstStyle>
            <a:lvl1pPr>
              <a:defRPr>
                <a:solidFill>
                  <a:schemeClr val="bg1"/>
                </a:solidFill>
              </a:defRPr>
            </a:lvl1pPr>
          </a:lstStyle>
          <a:p>
            <a:fld id="{B8C3E691-722A-4DC9-9CC8-BF9AA424F109}" type="datetime1">
              <a:rPr lang="en-US" smtClean="0">
                <a:solidFill>
                  <a:prstClr val="white"/>
                </a:solidFill>
              </a:rPr>
              <a:t>10/31/2019</a:t>
            </a:fld>
            <a:endParaRPr lang="en-US" dirty="0">
              <a:solidFill>
                <a:prstClr val="white"/>
              </a:solidFill>
            </a:endParaRPr>
          </a:p>
        </p:txBody>
      </p:sp>
      <p:sp>
        <p:nvSpPr>
          <p:cNvPr id="6" name="Footer Placeholder 5"/>
          <p:cNvSpPr>
            <a:spLocks noGrp="1"/>
          </p:cNvSpPr>
          <p:nvPr>
            <p:ph type="ftr" sz="quarter" idx="11"/>
          </p:nvPr>
        </p:nvSpPr>
        <p:spPr>
          <a:xfrm>
            <a:off x="508130" y="6235609"/>
            <a:ext cx="3454273"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9" name="TextBox 8"/>
          <p:cNvSpPr txBox="1"/>
          <p:nvPr/>
        </p:nvSpPr>
        <p:spPr>
          <a:xfrm>
            <a:off x="566523" y="174814"/>
            <a:ext cx="551079" cy="830997"/>
          </a:xfrm>
          <a:prstGeom prst="rect">
            <a:avLst/>
          </a:prstGeom>
          <a:noFill/>
        </p:spPr>
        <p:txBody>
          <a:bodyPr wrap="square" lIns="0" tIns="0" rIns="0" bIns="0" rtlCol="0">
            <a:spAutoFit/>
          </a:bodyPr>
          <a:lstStyle/>
          <a:p>
            <a:r>
              <a:rPr sz="5400" b="1" dirty="0">
                <a:solidFill>
                  <a:srgbClr val="A5C249">
                    <a:lumMod val="60000"/>
                    <a:lumOff val="40000"/>
                  </a:srgbClr>
                </a:solidFill>
              </a:rPr>
              <a:t>+</a:t>
            </a:r>
          </a:p>
        </p:txBody>
      </p:sp>
      <p:sp>
        <p:nvSpPr>
          <p:cNvPr id="10" name="Rectangle 9"/>
          <p:cNvSpPr/>
          <p:nvPr/>
        </p:nvSpPr>
        <p:spPr>
          <a:xfrm>
            <a:off x="9069919"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1" name="Rectangle 10"/>
          <p:cNvSpPr/>
          <p:nvPr/>
        </p:nvSpPr>
        <p:spPr>
          <a:xfrm>
            <a:off x="6165851" y="4534726"/>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2" name="Picture Placeholder 12"/>
          <p:cNvSpPr>
            <a:spLocks noGrp="1"/>
          </p:cNvSpPr>
          <p:nvPr>
            <p:ph type="pic" sz="quarter" idx="13"/>
          </p:nvPr>
        </p:nvSpPr>
        <p:spPr>
          <a:xfrm>
            <a:off x="6165851" y="228600"/>
            <a:ext cx="27432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6165851" y="2381663"/>
            <a:ext cx="27432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9070848" y="2381662"/>
            <a:ext cx="2743200" cy="418795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281369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6604000" y="3124201"/>
            <a:ext cx="414528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2" y="2365248"/>
            <a:ext cx="5653492"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6604000" y="3995737"/>
            <a:ext cx="414528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855202" y="6423587"/>
            <a:ext cx="2049929" cy="365125"/>
          </a:xfrm>
        </p:spPr>
        <p:txBody>
          <a:bodyPr/>
          <a:lstStyle/>
          <a:p>
            <a:fld id="{2C6E90E1-F527-43A1-AF0F-67A0D94EC9BC}"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5588001" y="6423587"/>
            <a:ext cx="4006852"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0" name="TextBox 9"/>
          <p:cNvSpPr txBox="1"/>
          <p:nvPr/>
        </p:nvSpPr>
        <p:spPr>
          <a:xfrm>
            <a:off x="6333815" y="3370730"/>
            <a:ext cx="294091" cy="369332"/>
          </a:xfrm>
          <a:prstGeom prst="rect">
            <a:avLst/>
          </a:prstGeom>
          <a:noFill/>
        </p:spPr>
        <p:txBody>
          <a:bodyPr wrap="square" lIns="0" tIns="0" rIns="0" bIns="0" rtlCol="0">
            <a:spAutoFit/>
          </a:bodyPr>
          <a:lstStyle/>
          <a:p>
            <a:r>
              <a:rPr sz="2400" b="1" dirty="0">
                <a:solidFill>
                  <a:srgbClr val="A5C249">
                    <a:lumMod val="60000"/>
                    <a:lumOff val="40000"/>
                  </a:srgbClr>
                </a:solidFill>
              </a:rPr>
              <a:t>+ </a:t>
            </a:r>
          </a:p>
        </p:txBody>
      </p:sp>
      <p:sp>
        <p:nvSpPr>
          <p:cNvPr id="14" name="Picture Placeholder 12"/>
          <p:cNvSpPr>
            <a:spLocks noGrp="1"/>
          </p:cNvSpPr>
          <p:nvPr>
            <p:ph type="pic" sz="quarter" idx="13"/>
          </p:nvPr>
        </p:nvSpPr>
        <p:spPr>
          <a:xfrm>
            <a:off x="370540" y="228600"/>
            <a:ext cx="2743200" cy="2039112"/>
          </a:xfrm>
        </p:spPr>
        <p:txBody>
          <a:bodyPr/>
          <a:lstStyle>
            <a:lvl1pPr>
              <a:buNone/>
              <a:defRPr/>
            </a:lvl1pPr>
          </a:lstStyle>
          <a:p>
            <a:r>
              <a:rPr lang="en-US" dirty="0"/>
              <a:t>Drag picture to placeholder or click icon to add</a:t>
            </a:r>
            <a:endParaRPr dirty="0"/>
          </a:p>
        </p:txBody>
      </p:sp>
      <p:sp>
        <p:nvSpPr>
          <p:cNvPr id="15" name="Picture Placeholder 12"/>
          <p:cNvSpPr>
            <a:spLocks noGrp="1"/>
          </p:cNvSpPr>
          <p:nvPr>
            <p:ph type="pic" sz="quarter" idx="14"/>
          </p:nvPr>
        </p:nvSpPr>
        <p:spPr>
          <a:xfrm>
            <a:off x="3280833" y="228600"/>
            <a:ext cx="2743200" cy="2039112"/>
          </a:xfrm>
        </p:spPr>
        <p:txBody>
          <a:bodyPr/>
          <a:lstStyle>
            <a:lvl1pPr>
              <a:buNone/>
              <a:defRPr/>
            </a:lvl1pPr>
          </a:lstStyle>
          <a:p>
            <a:r>
              <a:rPr lang="en-US" dirty="0"/>
              <a:t>Drag picture to placeholder or click icon to add</a:t>
            </a:r>
            <a:endParaRPr dirty="0"/>
          </a:p>
        </p:txBody>
      </p:sp>
    </p:spTree>
    <p:extLst>
      <p:ext uri="{BB962C8B-B14F-4D97-AF65-F5344CB8AC3E}">
        <p14:creationId xmlns:p14="http://schemas.microsoft.com/office/powerpoint/2010/main" val="64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9" name="TextBox 8"/>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1F8CE15-B15A-49E1-9FF4-E9D994CEF684}"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677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548513" y="338955"/>
            <a:ext cx="10075084" cy="1116106"/>
          </a:xfrm>
        </p:spPr>
        <p:txBody>
          <a:bodyPr/>
          <a:lstStyle/>
          <a:p>
            <a:r>
              <a:rPr lang="en-US" dirty="0"/>
              <a:t>Click to edit Master title style</a:t>
            </a:r>
            <a:endParaRPr dirty="0"/>
          </a:p>
        </p:txBody>
      </p:sp>
      <p:sp>
        <p:nvSpPr>
          <p:cNvPr id="3" name="Content Placeholder 2"/>
          <p:cNvSpPr>
            <a:spLocks noGrp="1"/>
          </p:cNvSpPr>
          <p:nvPr>
            <p:ph idx="1"/>
          </p:nvPr>
        </p:nvSpPr>
        <p:spPr>
          <a:xfrm>
            <a:off x="548513" y="1836062"/>
            <a:ext cx="10075084" cy="41449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1533C59-26D2-4D86-8767-C09B87902968}"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Tree>
    <p:extLst>
      <p:ext uri="{BB962C8B-B14F-4D97-AF65-F5344CB8AC3E}">
        <p14:creationId xmlns:p14="http://schemas.microsoft.com/office/powerpoint/2010/main" val="3896636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10889129" y="282574"/>
            <a:ext cx="9144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Vertical Title 1"/>
          <p:cNvSpPr>
            <a:spLocks noGrp="1"/>
          </p:cNvSpPr>
          <p:nvPr>
            <p:ph type="title" orient="vert"/>
          </p:nvPr>
        </p:nvSpPr>
        <p:spPr>
          <a:xfrm>
            <a:off x="10661032" y="954743"/>
            <a:ext cx="908425"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600" y="958758"/>
            <a:ext cx="9144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F3E8FDE-4BAE-4AFA-8F9B-4D0E8E7AE8F5}"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11500968" y="561668"/>
            <a:ext cx="26090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Tree>
    <p:extLst>
      <p:ext uri="{BB962C8B-B14F-4D97-AF65-F5344CB8AC3E}">
        <p14:creationId xmlns:p14="http://schemas.microsoft.com/office/powerpoint/2010/main" val="104745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p:nvPr userDrawn="1"/>
        </p:nvSpPr>
        <p:spPr>
          <a:xfrm>
            <a:off x="0" y="1"/>
            <a:ext cx="12192000" cy="479425"/>
          </a:xfrm>
          <a:prstGeom prst="rect">
            <a:avLst/>
          </a:prstGeom>
          <a:solidFill>
            <a:schemeClr val="tx2">
              <a:lumMod val="20000"/>
              <a:lumOff val="80000"/>
            </a:schemeClr>
          </a:solidFill>
        </p:spPr>
        <p:txBody>
          <a:bodyPr tIns="137160" bIns="109728">
            <a:spAutoFit/>
          </a:bodyPr>
          <a:lstStyle/>
          <a:p>
            <a:pPr algn="ctr">
              <a:lnSpc>
                <a:spcPts val="1800"/>
              </a:lnSpc>
              <a:defRPr/>
            </a:pPr>
            <a:r>
              <a:rPr lang="en-US" sz="1400" b="1" dirty="0">
                <a:solidFill>
                  <a:prstClr val="black"/>
                </a:solidFill>
                <a:latin typeface="Arial" pitchFamily="34" charset="0"/>
                <a:cs typeface="Arial" pitchFamily="34" charset="0"/>
              </a:rPr>
              <a:t> </a:t>
            </a:r>
          </a:p>
        </p:txBody>
      </p:sp>
      <p:pic>
        <p:nvPicPr>
          <p:cNvPr id="3" name="Picture 7" descr="222587-A_Cronin_PEHSU Map3.tif"/>
          <p:cNvPicPr>
            <a:picLocks noChangeAspect="1"/>
          </p:cNvPicPr>
          <p:nvPr userDrawn="1"/>
        </p:nvPicPr>
        <p:blipFill>
          <a:blip r:embed="rId2" cstate="print"/>
          <a:srcRect/>
          <a:stretch>
            <a:fillRect/>
          </a:stretch>
        </p:blipFill>
        <p:spPr bwMode="auto">
          <a:xfrm>
            <a:off x="0" y="479426"/>
            <a:ext cx="12192000" cy="6378575"/>
          </a:xfrm>
          <a:prstGeom prst="rect">
            <a:avLst/>
          </a:prstGeom>
          <a:noFill/>
          <a:ln w="9525">
            <a:noFill/>
            <a:miter lim="800000"/>
            <a:headEnd/>
            <a:tailEnd/>
          </a:ln>
        </p:spPr>
      </p:pic>
    </p:spTree>
    <p:extLst>
      <p:ext uri="{BB962C8B-B14F-4D97-AF65-F5344CB8AC3E}">
        <p14:creationId xmlns:p14="http://schemas.microsoft.com/office/powerpoint/2010/main" val="15822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1883831" y="3845"/>
            <a:ext cx="10075084" cy="995082"/>
          </a:xfrm>
        </p:spPr>
        <p:txBody>
          <a:bodyPr anchor="b" anchorCtr="0"/>
          <a:lstStyle/>
          <a:p>
            <a:r>
              <a:rPr lang="en-US"/>
              <a:t>Click to edit Master title style</a:t>
            </a:r>
            <a:endParaRPr/>
          </a:p>
        </p:txBody>
      </p:sp>
      <p:sp>
        <p:nvSpPr>
          <p:cNvPr id="3" name="Content Placeholder 2"/>
          <p:cNvSpPr>
            <a:spLocks noGrp="1"/>
          </p:cNvSpPr>
          <p:nvPr>
            <p:ph idx="1"/>
          </p:nvPr>
        </p:nvSpPr>
        <p:spPr>
          <a:xfrm>
            <a:off x="1883831" y="1850576"/>
            <a:ext cx="10075084" cy="41449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45F8BFF-9984-4F35-8990-AF56983BA853}"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0" name="Text Placeholder 3"/>
          <p:cNvSpPr>
            <a:spLocks noGrp="1"/>
          </p:cNvSpPr>
          <p:nvPr>
            <p:ph type="body" sz="half" idx="2"/>
          </p:nvPr>
        </p:nvSpPr>
        <p:spPr>
          <a:xfrm>
            <a:off x="1883888" y="998928"/>
            <a:ext cx="10078613"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94261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6400800" y="5562601"/>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400801" y="6425642"/>
            <a:ext cx="1643529" cy="365125"/>
          </a:xfrm>
        </p:spPr>
        <p:txBody>
          <a:bodyPr/>
          <a:lstStyle>
            <a:lvl1pPr algn="l">
              <a:defRPr/>
            </a:lvl1pPr>
          </a:lstStyle>
          <a:p>
            <a:fld id="{ED03EE89-41E7-4182-A5E8-3261BA89A4CB}"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8414873" y="6425642"/>
            <a:ext cx="3490260"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376767" y="228600"/>
            <a:ext cx="5647268"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8" name="Rectangle 7"/>
          <p:cNvSpPr/>
          <p:nvPr/>
        </p:nvSpPr>
        <p:spPr>
          <a:xfrm>
            <a:off x="9069919" y="228600"/>
            <a:ext cx="27432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Rectangle 9"/>
          <p:cNvSpPr/>
          <p:nvPr/>
        </p:nvSpPr>
        <p:spPr>
          <a:xfrm>
            <a:off x="6165851" y="237744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3" name="Picture Placeholder 12"/>
          <p:cNvSpPr>
            <a:spLocks noGrp="1"/>
          </p:cNvSpPr>
          <p:nvPr>
            <p:ph type="pic" sz="quarter" idx="12"/>
          </p:nvPr>
        </p:nvSpPr>
        <p:spPr>
          <a:xfrm>
            <a:off x="6165851" y="228600"/>
            <a:ext cx="27432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9069919" y="2377440"/>
            <a:ext cx="2743200" cy="2039112"/>
          </a:xfrm>
        </p:spPr>
        <p:txBody>
          <a:bodyPr/>
          <a:lstStyle>
            <a:lvl1pPr>
              <a:buNo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1143001" y="1779496"/>
            <a:ext cx="41148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566523" y="174814"/>
            <a:ext cx="551079" cy="830997"/>
          </a:xfrm>
          <a:prstGeom prst="rect">
            <a:avLst/>
          </a:prstGeom>
          <a:noFill/>
        </p:spPr>
        <p:txBody>
          <a:bodyPr wrap="square" lIns="0" tIns="0" rIns="0" bIns="0" rtlCol="0">
            <a:spAutoFit/>
          </a:bodyPr>
          <a:lstStyle/>
          <a:p>
            <a:r>
              <a:rPr sz="5400" b="1" dirty="0">
                <a:solidFill>
                  <a:srgbClr val="A5C249">
                    <a:lumMod val="60000"/>
                    <a:lumOff val="40000"/>
                  </a:srgbClr>
                </a:solidFill>
              </a:rPr>
              <a:t>+</a:t>
            </a:r>
          </a:p>
        </p:txBody>
      </p:sp>
    </p:spTree>
    <p:extLst>
      <p:ext uri="{BB962C8B-B14F-4D97-AF65-F5344CB8AC3E}">
        <p14:creationId xmlns:p14="http://schemas.microsoft.com/office/powerpoint/2010/main" val="25625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878543" y="228600"/>
            <a:ext cx="1093457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2" name="Title 1"/>
          <p:cNvSpPr>
            <a:spLocks noGrp="1"/>
          </p:cNvSpPr>
          <p:nvPr>
            <p:ph type="title"/>
          </p:nvPr>
        </p:nvSpPr>
        <p:spPr>
          <a:xfrm>
            <a:off x="3048000" y="3124202"/>
            <a:ext cx="75184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3048000" y="4495802"/>
            <a:ext cx="75184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8542" y="6248776"/>
            <a:ext cx="1966260" cy="365125"/>
          </a:xfrm>
        </p:spPr>
        <p:txBody>
          <a:bodyPr/>
          <a:lstStyle>
            <a:lvl1pPr algn="l">
              <a:defRPr>
                <a:solidFill>
                  <a:schemeClr val="bg1"/>
                </a:solidFill>
              </a:defRPr>
            </a:lvl1pPr>
          </a:lstStyle>
          <a:p>
            <a:fld id="{AEEB17C9-C566-4598-B55A-8C21A25777AF}" type="datetime1">
              <a:rPr lang="en-US" smtClean="0">
                <a:solidFill>
                  <a:prstClr val="white"/>
                </a:solidFill>
              </a:rPr>
              <a:t>10/31/2019</a:t>
            </a:fld>
            <a:endParaRPr lang="en-US" dirty="0">
              <a:solidFill>
                <a:prstClr val="white"/>
              </a:solidFill>
            </a:endParaRPr>
          </a:p>
        </p:txBody>
      </p:sp>
      <p:sp>
        <p:nvSpPr>
          <p:cNvPr id="5" name="Footer Placeholder 4"/>
          <p:cNvSpPr>
            <a:spLocks noGrp="1"/>
          </p:cNvSpPr>
          <p:nvPr>
            <p:ph type="ftr" sz="quarter" idx="11"/>
          </p:nvPr>
        </p:nvSpPr>
        <p:spPr>
          <a:xfrm>
            <a:off x="3048000" y="6248776"/>
            <a:ext cx="75184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1074402" y="6248776"/>
            <a:ext cx="738719" cy="365125"/>
          </a:xfrm>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8" name="TextBox 7"/>
          <p:cNvSpPr txBox="1"/>
          <p:nvPr/>
        </p:nvSpPr>
        <p:spPr>
          <a:xfrm>
            <a:off x="2671483" y="3110756"/>
            <a:ext cx="347879" cy="615553"/>
          </a:xfrm>
          <a:prstGeom prst="rect">
            <a:avLst/>
          </a:prstGeom>
          <a:noFill/>
        </p:spPr>
        <p:txBody>
          <a:bodyPr wrap="square" lIns="0" tIns="0" rIns="0" bIns="0" rtlCol="0">
            <a:spAutoFit/>
          </a:bodyPr>
          <a:lstStyle/>
          <a:p>
            <a:r>
              <a:rPr sz="4000" b="1" dirty="0">
                <a:solidFill>
                  <a:srgbClr val="A5C249">
                    <a:lumMod val="60000"/>
                    <a:lumOff val="40000"/>
                  </a:srgbClr>
                </a:solidFill>
              </a:rPr>
              <a:t>+</a:t>
            </a:r>
          </a:p>
        </p:txBody>
      </p:sp>
      <p:sp>
        <p:nvSpPr>
          <p:cNvPr id="9" name="Rectangle 8"/>
          <p:cNvSpPr/>
          <p:nvPr/>
        </p:nvSpPr>
        <p:spPr>
          <a:xfrm>
            <a:off x="381002"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Tree>
    <p:extLst>
      <p:ext uri="{BB962C8B-B14F-4D97-AF65-F5344CB8AC3E}">
        <p14:creationId xmlns:p14="http://schemas.microsoft.com/office/powerpoint/2010/main" val="331582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10947404"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TextBox 9"/>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2" y="1985964"/>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5" y="1985964"/>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3C0BF35-E80C-46D5-916A-CF3BF9F7B3BB}"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341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2" name="TextBox 11"/>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7"/>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5" y="2447367"/>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83C04FA-FB5E-4CC0-9E6A-9232929BFC38}"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663388" y="2070849"/>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66505" y="2070849"/>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93880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2"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20F98B0-36AD-4A1F-A55A-65FA059AB5C2}"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664692"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5" name="Slide Number Placeholder 6"/>
          <p:cNvSpPr>
            <a:spLocks noGrp="1"/>
          </p:cNvSpPr>
          <p:nvPr>
            <p:ph type="sldNum" sz="quarter" idx="12"/>
          </p:nvPr>
        </p:nvSpPr>
        <p:spPr>
          <a:xfrm>
            <a:off x="11074402" y="242236"/>
            <a:ext cx="738719" cy="365125"/>
          </a:xfrm>
        </p:spPr>
        <p:txBody>
          <a:body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059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solidFill>
                <a:prstClr val="white"/>
              </a:solidFill>
            </a:endParaRPr>
          </a:p>
        </p:txBody>
      </p:sp>
      <p:sp>
        <p:nvSpPr>
          <p:cNvPr id="10" name="TextBox 9"/>
          <p:cNvSpPr txBox="1"/>
          <p:nvPr/>
        </p:nvSpPr>
        <p:spPr>
          <a:xfrm>
            <a:off x="297582" y="228600"/>
            <a:ext cx="347879" cy="553998"/>
          </a:xfrm>
          <a:prstGeom prst="rect">
            <a:avLst/>
          </a:prstGeom>
          <a:noFill/>
        </p:spPr>
        <p:txBody>
          <a:bodyPr wrap="square" lIns="0" tIns="0" rIns="0" bIns="0" rtlCol="0">
            <a:spAutoFit/>
          </a:bodyPr>
          <a:lstStyle/>
          <a:p>
            <a:r>
              <a:rPr sz="3600" b="1" dirty="0">
                <a:solidFill>
                  <a:srgbClr val="A5C249">
                    <a:lumMod val="60000"/>
                    <a:lumOff val="40000"/>
                  </a:srgb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CBA5207-A3B0-4811-9DAC-44CFA34C579D}"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162F1D00-BD13-4404-86B0-79703945A0A7}"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664692" y="1985964"/>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3201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4635" y="484095"/>
            <a:ext cx="10075084"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64635" y="1981202"/>
            <a:ext cx="10075084"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0329" y="6423587"/>
            <a:ext cx="28448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5FF490B-8251-487A-A246-C41FC76A9BDA}" type="datetime1">
              <a:rPr lang="en-US" smtClean="0">
                <a:solidFill>
                  <a:prstClr val="black">
                    <a:lumMod val="65000"/>
                    <a:lumOff val="35000"/>
                  </a:prstClr>
                </a:solidFill>
              </a:rPr>
              <a:t>10/31/2019</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268942" y="6423587"/>
            <a:ext cx="816386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11074402" y="242236"/>
            <a:ext cx="738719"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858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eh/lead/about/fedstrategy200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epa.gov/lead/federal-action-plan-reduce-childhood-lead-exposure" TargetMode="External"/><Relationship Id="rId4" Type="http://schemas.openxmlformats.org/officeDocument/2006/relationships/hyperlink" Target="https://ptfceh.niehs.nih.gov/features/assets/files/key_federal_programs_to_reduce_childhood_lead_exposures_and_eliminate_associated_health_impactspresidents_508.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federalregister.gov/d/2019-1745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lead" TargetMode="External"/><Relationship Id="rId7" Type="http://schemas.openxmlformats.org/officeDocument/2006/relationships/image" Target="../media/image3.png"/><Relationship Id="rId2" Type="http://schemas.openxmlformats.org/officeDocument/2006/relationships/hyperlink" Target="https://ptfceh.niehs.nih.gov/" TargetMode="External"/><Relationship Id="rId1" Type="http://schemas.openxmlformats.org/officeDocument/2006/relationships/slideLayout" Target="../slideLayouts/slideLayout2.xml"/><Relationship Id="rId6" Type="http://schemas.openxmlformats.org/officeDocument/2006/relationships/hyperlink" Target="mailto:Lead.Regulations@HUD.gov" TargetMode="External"/><Relationship Id="rId5" Type="http://schemas.openxmlformats.org/officeDocument/2006/relationships/hyperlink" Target="http://www.hud.gov/lead" TargetMode="External"/><Relationship Id="rId4" Type="http://schemas.openxmlformats.org/officeDocument/2006/relationships/hyperlink" Target="http://www.epa.gov/lea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tfceh.niehs.nih.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hud.gov/lead" TargetMode="External"/><Relationship Id="rId4" Type="http://schemas.openxmlformats.org/officeDocument/2006/relationships/hyperlink" Target="http://www.epa.gov/lea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ederalregister.gov/d/2019-140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FDB26-C318-4DD5-B3BC-91F0DB1E8B0E}"/>
              </a:ext>
            </a:extLst>
          </p:cNvPr>
          <p:cNvSpPr>
            <a:spLocks noGrp="1"/>
          </p:cNvSpPr>
          <p:nvPr>
            <p:ph type="title"/>
          </p:nvPr>
        </p:nvSpPr>
        <p:spPr>
          <a:xfrm>
            <a:off x="1066456" y="943429"/>
            <a:ext cx="10075084" cy="5471885"/>
          </a:xfrm>
        </p:spPr>
        <p:txBody>
          <a:bodyPr/>
          <a:lstStyle/>
          <a:p>
            <a:pPr algn="ctr"/>
            <a:r>
              <a:rPr lang="en-US" sz="3200" b="1" dirty="0"/>
              <a:t>Federal Actions to Eliminate Lead Poisoning</a:t>
            </a:r>
            <a:br>
              <a:rPr lang="en-US" sz="3200" b="1" dirty="0"/>
            </a:br>
            <a:r>
              <a:rPr lang="en-US" sz="3200" b="1" dirty="0"/>
              <a:t/>
            </a:r>
            <a:br>
              <a:rPr lang="en-US" sz="3200" b="1" dirty="0"/>
            </a:br>
            <a:r>
              <a:rPr lang="en-US" sz="2800" dirty="0">
                <a:solidFill>
                  <a:schemeClr val="tx1">
                    <a:lumMod val="65000"/>
                    <a:lumOff val="35000"/>
                  </a:schemeClr>
                </a:solidFill>
              </a:rPr>
              <a:t>Warren Friedman, PhD, CIH, FAIHA</a:t>
            </a:r>
            <a:br>
              <a:rPr lang="en-US" sz="2800" dirty="0">
                <a:solidFill>
                  <a:schemeClr val="tx1">
                    <a:lumMod val="65000"/>
                    <a:lumOff val="35000"/>
                  </a:schemeClr>
                </a:solidFill>
              </a:rPr>
            </a:br>
            <a:r>
              <a:rPr lang="en-US" sz="2800" dirty="0">
                <a:solidFill>
                  <a:schemeClr val="tx1">
                    <a:lumMod val="65000"/>
                    <a:lumOff val="35000"/>
                  </a:schemeClr>
                </a:solidFill>
              </a:rPr>
              <a:t>Senior Advisor, Office of Lead Hazard Control and Healthy Homes,  US Department of Housing and Urban Development</a:t>
            </a:r>
            <a:br>
              <a:rPr lang="en-US" sz="2800" dirty="0">
                <a:solidFill>
                  <a:schemeClr val="tx1">
                    <a:lumMod val="65000"/>
                    <a:lumOff val="35000"/>
                  </a:schemeClr>
                </a:solidFill>
              </a:rPr>
            </a:br>
            <a:r>
              <a:rPr lang="en-US" sz="1800" dirty="0">
                <a:solidFill>
                  <a:schemeClr val="tx1">
                    <a:lumMod val="65000"/>
                    <a:lumOff val="35000"/>
                  </a:schemeClr>
                </a:solidFill>
              </a:rPr>
              <a:t/>
            </a:r>
            <a:br>
              <a:rPr lang="en-US" sz="1800" dirty="0">
                <a:solidFill>
                  <a:schemeClr val="tx1">
                    <a:lumMod val="65000"/>
                    <a:lumOff val="35000"/>
                  </a:schemeClr>
                </a:solidFill>
              </a:rPr>
            </a:br>
            <a:r>
              <a:rPr lang="en-US" sz="2800" dirty="0">
                <a:solidFill>
                  <a:schemeClr val="tx1">
                    <a:lumMod val="65000"/>
                    <a:lumOff val="35000"/>
                  </a:schemeClr>
                </a:solidFill>
              </a:rPr>
              <a:t>Co-Chair, Lead Subcommittee, President’s Task Force on Environmental Health Risks and Safety Risks to Children </a:t>
            </a:r>
            <a:br>
              <a:rPr lang="en-US" sz="2800" dirty="0">
                <a:solidFill>
                  <a:schemeClr val="tx1">
                    <a:lumMod val="65000"/>
                    <a:lumOff val="35000"/>
                  </a:schemeClr>
                </a:solidFill>
              </a:rPr>
            </a:br>
            <a:r>
              <a:rPr lang="en-US" sz="1800" dirty="0">
                <a:solidFill>
                  <a:schemeClr val="tx1">
                    <a:lumMod val="65000"/>
                    <a:lumOff val="35000"/>
                  </a:schemeClr>
                </a:solidFill>
              </a:rPr>
              <a:t/>
            </a:r>
            <a:br>
              <a:rPr lang="en-US" sz="1800" dirty="0">
                <a:solidFill>
                  <a:schemeClr val="tx1">
                    <a:lumMod val="65000"/>
                    <a:lumOff val="35000"/>
                  </a:schemeClr>
                </a:solidFill>
              </a:rPr>
            </a:br>
            <a:r>
              <a:rPr lang="en-US" sz="2800" dirty="0">
                <a:solidFill>
                  <a:schemeClr val="tx1">
                    <a:lumMod val="65000"/>
                    <a:lumOff val="35000"/>
                  </a:schemeClr>
                </a:solidFill>
              </a:rPr>
              <a:t>Montefiore Conference on </a:t>
            </a:r>
            <a:br>
              <a:rPr lang="en-US" sz="2800" dirty="0">
                <a:solidFill>
                  <a:schemeClr val="tx1">
                    <a:lumMod val="65000"/>
                    <a:lumOff val="35000"/>
                  </a:schemeClr>
                </a:solidFill>
              </a:rPr>
            </a:br>
            <a:r>
              <a:rPr lang="en-US" sz="2800" dirty="0">
                <a:solidFill>
                  <a:schemeClr val="tx1">
                    <a:lumMod val="65000"/>
                    <a:lumOff val="35000"/>
                  </a:schemeClr>
                </a:solidFill>
              </a:rPr>
              <a:t>Lead Poisoning Prevention: </a:t>
            </a:r>
            <a:br>
              <a:rPr lang="en-US" sz="2800" dirty="0">
                <a:solidFill>
                  <a:schemeClr val="tx1">
                    <a:lumMod val="65000"/>
                    <a:lumOff val="35000"/>
                  </a:schemeClr>
                </a:solidFill>
              </a:rPr>
            </a:br>
            <a:r>
              <a:rPr lang="en-US" sz="2800" dirty="0">
                <a:solidFill>
                  <a:schemeClr val="tx1">
                    <a:lumMod val="65000"/>
                    <a:lumOff val="35000"/>
                  </a:schemeClr>
                </a:solidFill>
              </a:rPr>
              <a:t>A Collaborative Effort</a:t>
            </a:r>
            <a:br>
              <a:rPr lang="en-US" sz="2800" dirty="0">
                <a:solidFill>
                  <a:schemeClr val="tx1">
                    <a:lumMod val="65000"/>
                    <a:lumOff val="35000"/>
                  </a:schemeClr>
                </a:solidFill>
              </a:rPr>
            </a:br>
            <a:r>
              <a:rPr lang="en-US" sz="2800" dirty="0">
                <a:solidFill>
                  <a:schemeClr val="tx1">
                    <a:lumMod val="65000"/>
                    <a:lumOff val="35000"/>
                  </a:schemeClr>
                </a:solidFill>
              </a:rPr>
              <a:t>October 4, 2019 9:10-10:00 AM ET</a:t>
            </a:r>
            <a:endParaRPr lang="en-US" sz="20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xmlns="" id="{C669D99B-7FEE-4D48-B2BD-684C3EEC5367}"/>
              </a:ext>
            </a:extLst>
          </p:cNvPr>
          <p:cNvSpPr>
            <a:spLocks noGrp="1"/>
          </p:cNvSpPr>
          <p:nvPr>
            <p:ph type="sldNum" sz="quarter" idx="12"/>
          </p:nvPr>
        </p:nvSpPr>
        <p:spPr/>
        <p:txBody>
          <a:bodyPr/>
          <a:lstStyle/>
          <a:p>
            <a:fld id="{162F1D00-BD13-4404-86B0-79703945A0A7}" type="slidenum">
              <a:rPr lang="en-US" smtClean="0">
                <a:solidFill>
                  <a:prstClr val="white"/>
                </a:solidFill>
              </a:rPr>
              <a:pPr/>
              <a:t>1</a:t>
            </a:fld>
            <a:endParaRPr lang="en-US" dirty="0">
              <a:solidFill>
                <a:prstClr val="white"/>
              </a:solidFill>
            </a:endParaRPr>
          </a:p>
        </p:txBody>
      </p:sp>
      <p:pic>
        <p:nvPicPr>
          <p:cNvPr id="5" name="Picture 4" descr="A close up of a sign&#10;&#10;Description automatically generated">
            <a:extLst>
              <a:ext uri="{FF2B5EF4-FFF2-40B4-BE49-F238E27FC236}">
                <a16:creationId xmlns:a16="http://schemas.microsoft.com/office/drawing/2014/main" xmlns="" id="{34A13102-2748-42CC-B7DE-CC1B7C9C9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736" y="4708202"/>
            <a:ext cx="1474025" cy="1907562"/>
          </a:xfrm>
          <a:prstGeom prst="rect">
            <a:avLst/>
          </a:prstGeom>
        </p:spPr>
      </p:pic>
      <p:pic>
        <p:nvPicPr>
          <p:cNvPr id="7" name="Picture 6">
            <a:extLst>
              <a:ext uri="{FF2B5EF4-FFF2-40B4-BE49-F238E27FC236}">
                <a16:creationId xmlns:a16="http://schemas.microsoft.com/office/drawing/2014/main" xmlns="" id="{86412A17-C2B7-4AAE-BEC6-D0BD01A86356}"/>
              </a:ext>
            </a:extLst>
          </p:cNvPr>
          <p:cNvPicPr>
            <a:picLocks noChangeAspect="1"/>
          </p:cNvPicPr>
          <p:nvPr/>
        </p:nvPicPr>
        <p:blipFill>
          <a:blip r:embed="rId4"/>
          <a:stretch>
            <a:fillRect/>
          </a:stretch>
        </p:blipFill>
        <p:spPr>
          <a:xfrm>
            <a:off x="175666" y="4982378"/>
            <a:ext cx="2464361" cy="1359210"/>
          </a:xfrm>
          <a:prstGeom prst="rect">
            <a:avLst/>
          </a:prstGeom>
        </p:spPr>
      </p:pic>
    </p:spTree>
    <p:extLst>
      <p:ext uri="{BB962C8B-B14F-4D97-AF65-F5344CB8AC3E}">
        <p14:creationId xmlns:p14="http://schemas.microsoft.com/office/powerpoint/2010/main" val="27634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1BBF2-8DC6-43DA-A52E-DDFACB32EFB5}"/>
              </a:ext>
            </a:extLst>
          </p:cNvPr>
          <p:cNvSpPr>
            <a:spLocks noGrp="1"/>
          </p:cNvSpPr>
          <p:nvPr>
            <p:ph type="title"/>
          </p:nvPr>
        </p:nvSpPr>
        <p:spPr/>
        <p:txBody>
          <a:bodyPr/>
          <a:lstStyle/>
          <a:p>
            <a:r>
              <a:rPr lang="en-US" sz="3200" b="1" kern="1200" dirty="0">
                <a:solidFill>
                  <a:schemeClr val="accent1"/>
                </a:solidFill>
                <a:effectLst/>
                <a:latin typeface="+mj-lt"/>
                <a:ea typeface="+mj-ea"/>
                <a:cs typeface="+mj-cs"/>
              </a:rPr>
              <a:t>Examples of Key Federal Actions – Goal 1: Reduce Children’s Exposure to Lead Sources</a:t>
            </a:r>
            <a:endParaRPr lang="en-US" sz="3200" dirty="0"/>
          </a:p>
        </p:txBody>
      </p:sp>
      <p:sp>
        <p:nvSpPr>
          <p:cNvPr id="3" name="Content Placeholder 2">
            <a:extLst>
              <a:ext uri="{FF2B5EF4-FFF2-40B4-BE49-F238E27FC236}">
                <a16:creationId xmlns:a16="http://schemas.microsoft.com/office/drawing/2014/main" xmlns="" id="{58F9F222-3E41-482E-B875-A2162D676A38}"/>
              </a:ext>
            </a:extLst>
          </p:cNvPr>
          <p:cNvSpPr>
            <a:spLocks noGrp="1"/>
          </p:cNvSpPr>
          <p:nvPr>
            <p:ph idx="1"/>
          </p:nvPr>
        </p:nvSpPr>
        <p:spPr>
          <a:xfrm>
            <a:off x="548513" y="1647373"/>
            <a:ext cx="11264608" cy="4144963"/>
          </a:xfrm>
        </p:spPr>
        <p:txBody>
          <a:bodyPr>
            <a:noAutofit/>
          </a:bodyPr>
          <a:lstStyle/>
          <a:p>
            <a:pPr marL="228600" marR="0" lvl="0" indent="-228600" algn="l" defTabSz="914400" rtl="0" eaLnBrk="1" fontAlgn="auto" latinLnBrk="0" hangingPunct="1">
              <a:lnSpc>
                <a:spcPct val="100000"/>
              </a:lnSpc>
              <a:spcBef>
                <a:spcPts val="600"/>
              </a:spcBef>
              <a:spcAft>
                <a:spcPts val="0"/>
              </a:spcAft>
              <a:buClr>
                <a:schemeClr val="accent1">
                  <a:lumMod val="60000"/>
                  <a:lumOff val="40000"/>
                </a:schemeClr>
              </a:buClr>
              <a:buSzPct val="75000"/>
              <a:buFont typeface="Wingdings" pitchFamily="2" charset="2"/>
              <a:buChar char="n"/>
              <a:tabLst/>
              <a:defRPr/>
            </a:pPr>
            <a:r>
              <a:rPr lang="en-US" sz="3200" b="0" i="0" kern="1200" baseline="0" dirty="0">
                <a:solidFill>
                  <a:schemeClr val="tx1">
                    <a:lumMod val="65000"/>
                    <a:lumOff val="35000"/>
                  </a:schemeClr>
                </a:solidFill>
                <a:effectLst/>
                <a:latin typeface="+mn-lt"/>
                <a:ea typeface="+mn-ea"/>
                <a:cs typeface="+mn-cs"/>
              </a:rPr>
              <a:t>1.1: Reduce Children’s Exposure in Homes and </a:t>
            </a:r>
            <a:br>
              <a:rPr lang="en-US" sz="3200" b="0" i="0" kern="1200" baseline="0" dirty="0">
                <a:solidFill>
                  <a:schemeClr val="tx1">
                    <a:lumMod val="65000"/>
                    <a:lumOff val="35000"/>
                  </a:schemeClr>
                </a:solidFill>
                <a:effectLst/>
                <a:latin typeface="+mn-lt"/>
                <a:ea typeface="+mn-ea"/>
                <a:cs typeface="+mn-cs"/>
              </a:rPr>
            </a:br>
            <a:r>
              <a:rPr lang="en-US" sz="3200" b="0" i="0" kern="1200" baseline="0" dirty="0">
                <a:solidFill>
                  <a:schemeClr val="tx1">
                    <a:lumMod val="65000"/>
                    <a:lumOff val="35000"/>
                  </a:schemeClr>
                </a:solidFill>
                <a:effectLst/>
                <a:latin typeface="+mn-lt"/>
                <a:ea typeface="+mn-ea"/>
                <a:cs typeface="+mn-cs"/>
              </a:rPr>
              <a:t>Child-Occupied Facilities with Lead-Based Paint Hazards</a:t>
            </a:r>
            <a:endParaRPr lang="en-US" sz="3200" b="1" kern="1200" dirty="0">
              <a:solidFill>
                <a:schemeClr val="tx1">
                  <a:lumMod val="65000"/>
                  <a:lumOff val="35000"/>
                </a:schemeClr>
              </a:solidFill>
              <a:effectLst/>
              <a:latin typeface="+mn-lt"/>
              <a:ea typeface="+mn-ea"/>
              <a:cs typeface="+mn-cs"/>
            </a:endParaRPr>
          </a:p>
          <a:p>
            <a:pPr marL="457200" marR="0" lvl="1" indent="-228600" algn="l" defTabSz="914400" rtl="0" eaLnBrk="1" fontAlgn="auto" latinLnBrk="0" hangingPunct="1">
              <a:spcBef>
                <a:spcPts val="200"/>
              </a:spcBef>
              <a:spcAft>
                <a:spcPts val="0"/>
              </a:spcAft>
              <a:buClr>
                <a:schemeClr val="accent1">
                  <a:lumMod val="60000"/>
                  <a:lumOff val="40000"/>
                </a:schemeClr>
              </a:buClr>
              <a:buSzPct val="75000"/>
              <a:buFont typeface="Wingdings" pitchFamily="2" charset="2"/>
              <a:buChar char="n"/>
              <a:tabLst/>
              <a:defRPr/>
            </a:pPr>
            <a:r>
              <a:rPr lang="en-US" sz="3200" dirty="0">
                <a:solidFill>
                  <a:srgbClr val="595959"/>
                </a:solidFill>
                <a:latin typeface="Rockwell" panose="02060603020205020403" pitchFamily="18" charset="0"/>
              </a:rPr>
              <a:t> HUD: Expand prioritization of Lead Hazard Reduction grants to highest-exposure risk homes, neighborhoods, and communities: two of three 2019 grant categories</a:t>
            </a:r>
          </a:p>
          <a:p>
            <a:pPr marL="457200" marR="0" lvl="1" indent="-228600" algn="l" defTabSz="914400" rtl="0" eaLnBrk="1" fontAlgn="auto" latinLnBrk="0" hangingPunct="1">
              <a:spcBef>
                <a:spcPts val="200"/>
              </a:spcBef>
              <a:spcAft>
                <a:spcPts val="0"/>
              </a:spcAft>
              <a:buClr>
                <a:schemeClr val="accent1">
                  <a:lumMod val="60000"/>
                  <a:lumOff val="40000"/>
                </a:schemeClr>
              </a:buClr>
              <a:buSzPct val="75000"/>
              <a:buFont typeface="Wingdings" pitchFamily="2" charset="2"/>
              <a:buChar char="n"/>
              <a:tabLst/>
              <a:defRPr/>
            </a:pPr>
            <a:r>
              <a:rPr lang="en-US" sz="3200" b="0" i="0" kern="1200" cap="none" baseline="0" dirty="0">
                <a:solidFill>
                  <a:srgbClr val="595959"/>
                </a:solidFill>
                <a:effectLst/>
                <a:latin typeface="Rockwell" panose="02060603020205020403" pitchFamily="18" charset="0"/>
                <a:ea typeface="+mj-ea"/>
                <a:cs typeface="+mj-cs"/>
              </a:rPr>
              <a:t> HUD: Awarded $314 M in 77 Lead Hazard Reduction grants to states and local governments (</a:t>
            </a:r>
            <a:r>
              <a:rPr lang="en-US" sz="3200" dirty="0">
                <a:solidFill>
                  <a:srgbClr val="595959"/>
                </a:solidFill>
                <a:latin typeface="Rockwell" panose="02060603020205020403" pitchFamily="18" charset="0"/>
                <a:ea typeface="+mj-ea"/>
                <a:cs typeface="+mj-cs"/>
              </a:rPr>
              <a:t>9/30/</a:t>
            </a:r>
            <a:r>
              <a:rPr lang="en-US" sz="3200" b="0" i="0" kern="1200" cap="none" baseline="0" dirty="0">
                <a:solidFill>
                  <a:srgbClr val="595959"/>
                </a:solidFill>
                <a:effectLst/>
                <a:latin typeface="Rockwell" panose="02060603020205020403" pitchFamily="18" charset="0"/>
                <a:ea typeface="+mj-ea"/>
                <a:cs typeface="+mj-cs"/>
              </a:rPr>
              <a:t>2019)</a:t>
            </a:r>
          </a:p>
          <a:p>
            <a:pPr marL="457200" marR="0" lvl="1" indent="-228600" algn="l" defTabSz="914400" rtl="0" eaLnBrk="1" fontAlgn="auto" latinLnBrk="0" hangingPunct="1">
              <a:lnSpc>
                <a:spcPct val="100000"/>
              </a:lnSpc>
              <a:spcBef>
                <a:spcPts val="200"/>
              </a:spcBef>
              <a:spcAft>
                <a:spcPts val="0"/>
              </a:spcAft>
              <a:buClr>
                <a:schemeClr val="accent1">
                  <a:lumMod val="60000"/>
                  <a:lumOff val="40000"/>
                </a:schemeClr>
              </a:buClr>
              <a:buSzPct val="75000"/>
              <a:buFont typeface="Wingdings" pitchFamily="2" charset="2"/>
              <a:buChar char="n"/>
              <a:tabLst/>
              <a:defRPr/>
            </a:pPr>
            <a:r>
              <a:rPr lang="en-US" sz="3200" kern="1200" baseline="0" dirty="0">
                <a:solidFill>
                  <a:schemeClr val="tx1">
                    <a:lumMod val="65000"/>
                    <a:lumOff val="35000"/>
                  </a:schemeClr>
                </a:solidFill>
                <a:effectLst/>
                <a:latin typeface="+mn-lt"/>
                <a:ea typeface="+mn-ea"/>
                <a:cs typeface="+mn-cs"/>
              </a:rPr>
              <a:t> HUD: Controlling LBP hazards and lead-in-water hazards eligible in Healthy Homes Production for Tribal Housing grants (awarded $12 M to 6 tribes 9/30/2019) </a:t>
            </a:r>
          </a:p>
        </p:txBody>
      </p:sp>
      <p:sp>
        <p:nvSpPr>
          <p:cNvPr id="4" name="Slide Number Placeholder 3">
            <a:extLst>
              <a:ext uri="{FF2B5EF4-FFF2-40B4-BE49-F238E27FC236}">
                <a16:creationId xmlns:a16="http://schemas.microsoft.com/office/drawing/2014/main" xmlns="" id="{366BCAB5-CB5D-4FC4-98AC-FD0172327340}"/>
              </a:ext>
            </a:extLst>
          </p:cNvPr>
          <p:cNvSpPr>
            <a:spLocks noGrp="1"/>
          </p:cNvSpPr>
          <p:nvPr>
            <p:ph type="sldNum" sz="quarter" idx="12"/>
          </p:nvPr>
        </p:nvSpPr>
        <p:spPr/>
        <p:txBody>
          <a:bodyPr/>
          <a:lstStyle/>
          <a:p>
            <a:fld id="{162F1D00-BD13-4404-86B0-79703945A0A7}"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129028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DFB897-4592-48A5-8BB4-AA03AC247E52}"/>
              </a:ext>
            </a:extLst>
          </p:cNvPr>
          <p:cNvSpPr>
            <a:spLocks noGrp="1"/>
          </p:cNvSpPr>
          <p:nvPr>
            <p:ph type="title"/>
          </p:nvPr>
        </p:nvSpPr>
        <p:spPr>
          <a:xfrm>
            <a:off x="242047" y="347920"/>
            <a:ext cx="10647642" cy="659994"/>
          </a:xfrm>
        </p:spPr>
        <p:txBody>
          <a:bodyPr/>
          <a:lstStyle/>
          <a:p>
            <a:r>
              <a:rPr lang="en-US" sz="3200" dirty="0"/>
              <a:t>HUD 2019 Lead</a:t>
            </a:r>
            <a:r>
              <a:rPr lang="en-US" sz="3200" baseline="0" dirty="0"/>
              <a:t> Hazard Control &amp; Healthy Homes Grants</a:t>
            </a:r>
            <a:endParaRPr lang="en-US" sz="3200" dirty="0"/>
          </a:p>
        </p:txBody>
      </p:sp>
      <p:graphicFrame>
        <p:nvGraphicFramePr>
          <p:cNvPr id="5" name="Content Placeholder 4">
            <a:extLst>
              <a:ext uri="{FF2B5EF4-FFF2-40B4-BE49-F238E27FC236}">
                <a16:creationId xmlns:a16="http://schemas.microsoft.com/office/drawing/2014/main" xmlns="" id="{1E8FC9D4-9CED-42BE-B38F-6445090728C0}"/>
              </a:ext>
            </a:extLst>
          </p:cNvPr>
          <p:cNvGraphicFramePr>
            <a:graphicFrameLocks noGrp="1"/>
          </p:cNvGraphicFramePr>
          <p:nvPr>
            <p:ph idx="1"/>
            <p:extLst>
              <p:ext uri="{D42A27DB-BD31-4B8C-83A1-F6EECF244321}">
                <p14:modId xmlns:p14="http://schemas.microsoft.com/office/powerpoint/2010/main" val="246258337"/>
              </p:ext>
            </p:extLst>
          </p:nvPr>
        </p:nvGraphicFramePr>
        <p:xfrm>
          <a:off x="384465" y="1007913"/>
          <a:ext cx="11259021" cy="5611206"/>
        </p:xfrm>
        <a:graphic>
          <a:graphicData uri="http://schemas.openxmlformats.org/drawingml/2006/table">
            <a:tbl>
              <a:tblPr>
                <a:tableStyleId>{5C22544A-7EE6-4342-B048-85BDC9FD1C3A}</a:tableStyleId>
              </a:tblPr>
              <a:tblGrid>
                <a:gridCol w="845457">
                  <a:extLst>
                    <a:ext uri="{9D8B030D-6E8A-4147-A177-3AD203B41FA5}">
                      <a16:colId xmlns:a16="http://schemas.microsoft.com/office/drawing/2014/main" xmlns="" val="4049587359"/>
                    </a:ext>
                  </a:extLst>
                </a:gridCol>
                <a:gridCol w="3734963">
                  <a:extLst>
                    <a:ext uri="{9D8B030D-6E8A-4147-A177-3AD203B41FA5}">
                      <a16:colId xmlns:a16="http://schemas.microsoft.com/office/drawing/2014/main" xmlns="" val="89435709"/>
                    </a:ext>
                  </a:extLst>
                </a:gridCol>
                <a:gridCol w="1319737">
                  <a:extLst>
                    <a:ext uri="{9D8B030D-6E8A-4147-A177-3AD203B41FA5}">
                      <a16:colId xmlns:a16="http://schemas.microsoft.com/office/drawing/2014/main" xmlns="" val="655782111"/>
                    </a:ext>
                  </a:extLst>
                </a:gridCol>
                <a:gridCol w="1786288">
                  <a:extLst>
                    <a:ext uri="{9D8B030D-6E8A-4147-A177-3AD203B41FA5}">
                      <a16:colId xmlns:a16="http://schemas.microsoft.com/office/drawing/2014/main" xmlns="" val="1621741505"/>
                    </a:ext>
                  </a:extLst>
                </a:gridCol>
                <a:gridCol w="1786288">
                  <a:extLst>
                    <a:ext uri="{9D8B030D-6E8A-4147-A177-3AD203B41FA5}">
                      <a16:colId xmlns:a16="http://schemas.microsoft.com/office/drawing/2014/main" xmlns="" val="1579737005"/>
                    </a:ext>
                  </a:extLst>
                </a:gridCol>
                <a:gridCol w="1786288">
                  <a:extLst>
                    <a:ext uri="{9D8B030D-6E8A-4147-A177-3AD203B41FA5}">
                      <a16:colId xmlns:a16="http://schemas.microsoft.com/office/drawing/2014/main" xmlns="" val="2964131611"/>
                    </a:ext>
                  </a:extLst>
                </a:gridCol>
              </a:tblGrid>
              <a:tr h="627480">
                <a:tc>
                  <a:txBody>
                    <a:bodyPr/>
                    <a:lstStyle/>
                    <a:p>
                      <a:pPr algn="ctr" fontAlgn="ctr"/>
                      <a:r>
                        <a:rPr lang="en-US" sz="2400" u="none" strike="noStrike" dirty="0">
                          <a:effectLst/>
                        </a:rPr>
                        <a:t>State</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tc>
                  <a:txBody>
                    <a:bodyPr/>
                    <a:lstStyle/>
                    <a:p>
                      <a:pPr algn="ctr" fontAlgn="ctr"/>
                      <a:r>
                        <a:rPr lang="en-US" sz="2400" u="none" strike="noStrike" dirty="0">
                          <a:effectLst/>
                        </a:rPr>
                        <a:t>Grantee</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tc>
                  <a:txBody>
                    <a:bodyPr/>
                    <a:lstStyle/>
                    <a:p>
                      <a:pPr algn="ctr" fontAlgn="ctr"/>
                      <a:r>
                        <a:rPr lang="en-US" sz="2400" u="none" strike="noStrike" dirty="0">
                          <a:effectLst/>
                        </a:rPr>
                        <a:t>Program</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tc>
                  <a:txBody>
                    <a:bodyPr/>
                    <a:lstStyle/>
                    <a:p>
                      <a:pPr algn="ctr" fontAlgn="ctr"/>
                      <a:r>
                        <a:rPr lang="en-US" sz="2400" u="none" strike="noStrike" dirty="0">
                          <a:effectLst/>
                        </a:rPr>
                        <a:t> Lead$ </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tc>
                  <a:txBody>
                    <a:bodyPr/>
                    <a:lstStyle/>
                    <a:p>
                      <a:pPr algn="ctr" fontAlgn="ctr"/>
                      <a:r>
                        <a:rPr lang="en-US" sz="2400" u="none" strike="noStrike" dirty="0">
                          <a:effectLst/>
                        </a:rPr>
                        <a:t> Healthy Homes$ </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tc>
                  <a:txBody>
                    <a:bodyPr/>
                    <a:lstStyle/>
                    <a:p>
                      <a:pPr algn="ctr" fontAlgn="ctr"/>
                      <a:r>
                        <a:rPr lang="en-US" sz="2400" u="none" strike="noStrike" dirty="0">
                          <a:effectLst/>
                        </a:rPr>
                        <a:t> Total$ </a:t>
                      </a:r>
                      <a:endParaRPr lang="en-US" sz="2400" b="1" i="0" u="none" strike="noStrike" dirty="0">
                        <a:solidFill>
                          <a:srgbClr val="000000"/>
                        </a:solidFill>
                        <a:effectLst/>
                        <a:latin typeface="Calibri" panose="020F0502020204030204" pitchFamily="34" charset="0"/>
                      </a:endParaRPr>
                    </a:p>
                  </a:txBody>
                  <a:tcPr marL="5253" marR="5253" marT="5253" marB="0" anchor="ctr">
                    <a:solidFill>
                      <a:schemeClr val="accent1"/>
                    </a:solidFill>
                  </a:tcPr>
                </a:tc>
                <a:extLst>
                  <a:ext uri="{0D108BD9-81ED-4DB2-BD59-A6C34878D82A}">
                    <a16:rowId xmlns:a16="http://schemas.microsoft.com/office/drawing/2014/main" xmlns="" val="2010418081"/>
                  </a:ext>
                </a:extLst>
              </a:tr>
              <a:tr h="333277">
                <a:tc>
                  <a:txBody>
                    <a:bodyPr/>
                    <a:lstStyle/>
                    <a:p>
                      <a:pPr algn="ctr" rtl="0" fontAlgn="b"/>
                      <a:r>
                        <a:rPr lang="en-US" sz="2400" b="0" i="0" u="none" strike="noStrike">
                          <a:solidFill>
                            <a:srgbClr val="000000"/>
                          </a:solidFill>
                          <a:effectLst/>
                          <a:latin typeface="Rockwell" panose="02060603020205020403" pitchFamily="18" charset="0"/>
                        </a:rPr>
                        <a:t>CT</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New Haven</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$600,000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$5,600,000 </a:t>
                      </a:r>
                    </a:p>
                  </a:txBody>
                  <a:tcPr marL="9525" marR="9525" marT="9525" marB="0" anchor="b"/>
                </a:tc>
                <a:extLst>
                  <a:ext uri="{0D108BD9-81ED-4DB2-BD59-A6C34878D82A}">
                    <a16:rowId xmlns:a16="http://schemas.microsoft.com/office/drawing/2014/main" xmlns="" val="1463015730"/>
                  </a:ext>
                </a:extLst>
              </a:tr>
              <a:tr h="339229">
                <a:tc>
                  <a:txBody>
                    <a:bodyPr/>
                    <a:lstStyle/>
                    <a:p>
                      <a:pPr algn="ctr" rtl="0" fontAlgn="b"/>
                      <a:r>
                        <a:rPr lang="en-US" sz="2400" b="0" i="0" u="none" strike="noStrike">
                          <a:solidFill>
                            <a:srgbClr val="000000"/>
                          </a:solidFill>
                          <a:effectLst/>
                          <a:latin typeface="Rockwell" panose="02060603020205020403" pitchFamily="18" charset="0"/>
                        </a:rPr>
                        <a:t>CT</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Norwich</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LBPHC</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$2,655,058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$2,955,058 </a:t>
                      </a:r>
                    </a:p>
                  </a:txBody>
                  <a:tcPr marL="9525" marR="9525" marT="9525" marB="0" anchor="b"/>
                </a:tc>
                <a:extLst>
                  <a:ext uri="{0D108BD9-81ED-4DB2-BD59-A6C34878D82A}">
                    <a16:rowId xmlns:a16="http://schemas.microsoft.com/office/drawing/2014/main" xmlns="" val="702474386"/>
                  </a:ext>
                </a:extLst>
              </a:tr>
              <a:tr h="333277">
                <a:tc>
                  <a:txBody>
                    <a:bodyPr/>
                    <a:lstStyle/>
                    <a:p>
                      <a:pPr algn="ctr" rtl="0" fontAlgn="b"/>
                      <a:r>
                        <a:rPr lang="en-US" sz="2400" b="0" i="0" u="none" strike="noStrike">
                          <a:solidFill>
                            <a:srgbClr val="000000"/>
                          </a:solidFill>
                          <a:effectLst/>
                          <a:latin typeface="Rockwell" panose="02060603020205020403" pitchFamily="18" charset="0"/>
                        </a:rPr>
                        <a:t>NJ</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Bergen County </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LBPHC</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$3,300,000 </a:t>
                      </a:r>
                    </a:p>
                  </a:txBody>
                  <a:tcPr marL="9525" marR="9525" marT="9525" marB="0" anchor="b"/>
                </a:tc>
                <a:extLst>
                  <a:ext uri="{0D108BD9-81ED-4DB2-BD59-A6C34878D82A}">
                    <a16:rowId xmlns:a16="http://schemas.microsoft.com/office/drawing/2014/main" xmlns="" val="3544146378"/>
                  </a:ext>
                </a:extLst>
              </a:tr>
              <a:tr h="333277">
                <a:tc>
                  <a:txBody>
                    <a:bodyPr/>
                    <a:lstStyle/>
                    <a:p>
                      <a:pPr algn="ctr" rtl="0" fontAlgn="b"/>
                      <a:r>
                        <a:rPr lang="en-US" sz="2400" b="0" i="0" u="none" strike="noStrike">
                          <a:solidFill>
                            <a:srgbClr val="000000"/>
                          </a:solidFill>
                          <a:effectLst/>
                          <a:latin typeface="Rockwell" panose="02060603020205020403" pitchFamily="18" charset="0"/>
                        </a:rPr>
                        <a:t>NJ</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East Orange</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$3,300,000 </a:t>
                      </a:r>
                    </a:p>
                  </a:txBody>
                  <a:tcPr marL="9525" marR="9525" marT="9525" marB="0" anchor="b"/>
                </a:tc>
                <a:extLst>
                  <a:ext uri="{0D108BD9-81ED-4DB2-BD59-A6C34878D82A}">
                    <a16:rowId xmlns:a16="http://schemas.microsoft.com/office/drawing/2014/main" xmlns="" val="3274998488"/>
                  </a:ext>
                </a:extLst>
              </a:tr>
              <a:tr h="333277">
                <a:tc>
                  <a:txBody>
                    <a:bodyPr/>
                    <a:lstStyle/>
                    <a:p>
                      <a:pPr algn="ctr" rtl="0" fontAlgn="b"/>
                      <a:r>
                        <a:rPr lang="en-US" sz="2400" b="0" i="0" u="none" strike="noStrike">
                          <a:solidFill>
                            <a:srgbClr val="000000"/>
                          </a:solidFill>
                          <a:effectLst/>
                          <a:latin typeface="Rockwell" panose="02060603020205020403" pitchFamily="18" charset="0"/>
                        </a:rPr>
                        <a:t>NJ</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Irvington Township</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LBPHC</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$3,300,000 </a:t>
                      </a:r>
                    </a:p>
                  </a:txBody>
                  <a:tcPr marL="9525" marR="9525" marT="9525" marB="0" anchor="b"/>
                </a:tc>
                <a:extLst>
                  <a:ext uri="{0D108BD9-81ED-4DB2-BD59-A6C34878D82A}">
                    <a16:rowId xmlns:a16="http://schemas.microsoft.com/office/drawing/2014/main" xmlns="" val="2581429575"/>
                  </a:ext>
                </a:extLst>
              </a:tr>
              <a:tr h="339229">
                <a:tc>
                  <a:txBody>
                    <a:bodyPr/>
                    <a:lstStyle/>
                    <a:p>
                      <a:pPr algn="ctr" rtl="0" fontAlgn="b"/>
                      <a:r>
                        <a:rPr lang="en-US" sz="2400" b="0" i="0" u="none" strike="noStrike">
                          <a:solidFill>
                            <a:srgbClr val="000000"/>
                          </a:solidFill>
                          <a:effectLst/>
                          <a:latin typeface="Rockwell" panose="02060603020205020403" pitchFamily="18" charset="0"/>
                        </a:rPr>
                        <a:t>NJ</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Newark</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$600,000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$5,600,000 </a:t>
                      </a:r>
                    </a:p>
                  </a:txBody>
                  <a:tcPr marL="9525" marR="9525" marT="9525" marB="0" anchor="b"/>
                </a:tc>
                <a:extLst>
                  <a:ext uri="{0D108BD9-81ED-4DB2-BD59-A6C34878D82A}">
                    <a16:rowId xmlns:a16="http://schemas.microsoft.com/office/drawing/2014/main" xmlns="" val="1229896697"/>
                  </a:ext>
                </a:extLst>
              </a:tr>
              <a:tr h="333277">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Elmira</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LBPHC</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$1,013,388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$280,000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$1,293,388 </a:t>
                      </a:r>
                    </a:p>
                  </a:txBody>
                  <a:tcPr marL="9525" marR="9525" marT="9525" marB="0" anchor="b"/>
                </a:tc>
                <a:extLst>
                  <a:ext uri="{0D108BD9-81ED-4DB2-BD59-A6C34878D82A}">
                    <a16:rowId xmlns:a16="http://schemas.microsoft.com/office/drawing/2014/main" xmlns="" val="628718568"/>
                  </a:ext>
                </a:extLst>
              </a:tr>
              <a:tr h="333277">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Erie County</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$600,000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$5,600,000 </a:t>
                      </a:r>
                    </a:p>
                  </a:txBody>
                  <a:tcPr marL="9525" marR="9525" marT="9525" marB="0" anchor="b"/>
                </a:tc>
                <a:extLst>
                  <a:ext uri="{0D108BD9-81ED-4DB2-BD59-A6C34878D82A}">
                    <a16:rowId xmlns:a16="http://schemas.microsoft.com/office/drawing/2014/main" xmlns="" val="982458942"/>
                  </a:ext>
                </a:extLst>
              </a:tr>
              <a:tr h="333277">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Genesee County</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LBPHC</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$1,000,000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$300,000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$1,300,000 </a:t>
                      </a:r>
                    </a:p>
                  </a:txBody>
                  <a:tcPr marL="9525" marR="9525" marT="9525" marB="0" anchor="b"/>
                </a:tc>
                <a:extLst>
                  <a:ext uri="{0D108BD9-81ED-4DB2-BD59-A6C34878D82A}">
                    <a16:rowId xmlns:a16="http://schemas.microsoft.com/office/drawing/2014/main" xmlns="" val="2173244011"/>
                  </a:ext>
                </a:extLst>
              </a:tr>
              <a:tr h="333277">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Niagara County </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$2,500,000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$250,000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$2,750,000 </a:t>
                      </a:r>
                    </a:p>
                  </a:txBody>
                  <a:tcPr marL="9525" marR="9525" marT="9525" marB="0" anchor="b"/>
                </a:tc>
                <a:extLst>
                  <a:ext uri="{0D108BD9-81ED-4DB2-BD59-A6C34878D82A}">
                    <a16:rowId xmlns:a16="http://schemas.microsoft.com/office/drawing/2014/main" xmlns="" val="581374581"/>
                  </a:ext>
                </a:extLst>
              </a:tr>
              <a:tr h="333277">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Onondaga County</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$600,000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$5,600,000 </a:t>
                      </a:r>
                    </a:p>
                  </a:txBody>
                  <a:tcPr marL="9525" marR="9525" marT="9525" marB="0" anchor="b"/>
                </a:tc>
                <a:extLst>
                  <a:ext uri="{0D108BD9-81ED-4DB2-BD59-A6C34878D82A}">
                    <a16:rowId xmlns:a16="http://schemas.microsoft.com/office/drawing/2014/main" xmlns="" val="1962553818"/>
                  </a:ext>
                </a:extLst>
              </a:tr>
              <a:tr h="339229">
                <a:tc>
                  <a:txBody>
                    <a:bodyPr/>
                    <a:lstStyle/>
                    <a:p>
                      <a:pPr algn="ctr" rtl="0" fontAlgn="b"/>
                      <a:r>
                        <a:rPr lang="en-US" sz="2400" b="0" i="0" u="none" strike="noStrike">
                          <a:solidFill>
                            <a:srgbClr val="000000"/>
                          </a:solidFill>
                          <a:effectLst/>
                          <a:latin typeface="Rockwell" panose="02060603020205020403" pitchFamily="18" charset="0"/>
                        </a:rPr>
                        <a:t>NY</a:t>
                      </a:r>
                    </a:p>
                  </a:txBody>
                  <a:tcPr marL="9525" marR="9525" marT="9525" marB="0" anchor="b">
                    <a:solidFill>
                      <a:schemeClr val="accent1"/>
                    </a:solidFill>
                  </a:tcPr>
                </a:tc>
                <a:tc>
                  <a:txBody>
                    <a:bodyPr/>
                    <a:lstStyle/>
                    <a:p>
                      <a:pPr algn="ctr" rtl="0" fontAlgn="b"/>
                      <a:r>
                        <a:rPr lang="en-US" sz="2400" b="0" i="0" u="none" strike="noStrike" dirty="0">
                          <a:solidFill>
                            <a:srgbClr val="000000"/>
                          </a:solidFill>
                          <a:effectLst/>
                          <a:latin typeface="Rockwell" panose="02060603020205020403" pitchFamily="18" charset="0"/>
                        </a:rPr>
                        <a:t>Rochester</a:t>
                      </a:r>
                    </a:p>
                  </a:txBody>
                  <a:tcPr marL="9525" marR="9525" marT="9525" marB="0" anchor="b"/>
                </a:tc>
                <a:tc>
                  <a:txBody>
                    <a:bodyPr/>
                    <a:lstStyle/>
                    <a:p>
                      <a:pPr algn="ctr" rtl="0" fontAlgn="b"/>
                      <a:r>
                        <a:rPr lang="en-US" sz="2400" b="0" i="0" u="none" strike="noStrike">
                          <a:solidFill>
                            <a:srgbClr val="000000"/>
                          </a:solidFill>
                          <a:effectLst/>
                          <a:latin typeface="Rockwell" panose="02060603020205020403" pitchFamily="18" charset="0"/>
                        </a:rPr>
                        <a:t>LHRD</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$5,000,000 </a:t>
                      </a:r>
                    </a:p>
                  </a:txBody>
                  <a:tcPr marL="9525" marR="9525" marT="9525" marB="0" anchor="b"/>
                </a:tc>
                <a:tc>
                  <a:txBody>
                    <a:bodyPr/>
                    <a:lstStyle/>
                    <a:p>
                      <a:pPr algn="r" rtl="0" fontAlgn="b"/>
                      <a:r>
                        <a:rPr lang="en-US" sz="2400" b="0" i="0" u="none" strike="noStrike">
                          <a:solidFill>
                            <a:srgbClr val="000000"/>
                          </a:solidFill>
                          <a:effectLst/>
                          <a:latin typeface="Rockwell" panose="02060603020205020403" pitchFamily="18" charset="0"/>
                        </a:rPr>
                        <a:t>$600,000 </a:t>
                      </a:r>
                    </a:p>
                  </a:txBody>
                  <a:tcPr marL="9525" marR="9525" marT="9525" marB="0" anchor="b"/>
                </a:tc>
                <a:tc>
                  <a:txBody>
                    <a:bodyPr/>
                    <a:lstStyle/>
                    <a:p>
                      <a:pPr algn="r" rtl="0" fontAlgn="b"/>
                      <a:r>
                        <a:rPr lang="en-US" sz="2400" b="0" i="0" u="none" strike="noStrike" dirty="0">
                          <a:solidFill>
                            <a:srgbClr val="000000"/>
                          </a:solidFill>
                          <a:effectLst/>
                          <a:latin typeface="Rockwell" panose="02060603020205020403" pitchFamily="18" charset="0"/>
                        </a:rPr>
                        <a:t>$5,600,000 </a:t>
                      </a:r>
                    </a:p>
                  </a:txBody>
                  <a:tcPr marL="9525" marR="9525" marT="9525" marB="0" anchor="b"/>
                </a:tc>
                <a:extLst>
                  <a:ext uri="{0D108BD9-81ED-4DB2-BD59-A6C34878D82A}">
                    <a16:rowId xmlns:a16="http://schemas.microsoft.com/office/drawing/2014/main" xmlns="" val="689874140"/>
                  </a:ext>
                </a:extLst>
              </a:tr>
              <a:tr h="362678">
                <a:tc>
                  <a:txBody>
                    <a:bodyPr/>
                    <a:lstStyle/>
                    <a:p>
                      <a:pPr algn="ctr" fontAlgn="b"/>
                      <a:r>
                        <a:rPr lang="en-US" sz="2400" u="none" strike="noStrike" dirty="0">
                          <a:effectLst/>
                        </a:rPr>
                        <a:t>NY</a:t>
                      </a:r>
                      <a:endParaRPr lang="en-US" sz="2400" b="0" i="0" u="none" strike="noStrike" dirty="0">
                        <a:solidFill>
                          <a:srgbClr val="000000"/>
                        </a:solidFill>
                        <a:effectLst/>
                        <a:latin typeface="Calibri" panose="020F0502020204030204" pitchFamily="34" charset="0"/>
                      </a:endParaRPr>
                    </a:p>
                  </a:txBody>
                  <a:tcPr marL="5253" marR="5253" marT="5253" marB="0" anchor="b">
                    <a:solidFill>
                      <a:schemeClr val="accent1"/>
                    </a:solidFill>
                  </a:tcPr>
                </a:tc>
                <a:tc>
                  <a:txBody>
                    <a:bodyPr/>
                    <a:lstStyle/>
                    <a:p>
                      <a:pPr algn="ctr" fontAlgn="b"/>
                      <a:r>
                        <a:rPr lang="en-US" sz="2400" u="none" strike="noStrike" dirty="0">
                          <a:effectLst/>
                        </a:rPr>
                        <a:t>Saint Regis Mohawk Tribe</a:t>
                      </a:r>
                      <a:endParaRPr lang="en-US" sz="2400" b="0" i="0" u="none" strike="noStrike" dirty="0">
                        <a:solidFill>
                          <a:srgbClr val="000000"/>
                        </a:solidFill>
                        <a:effectLst/>
                        <a:latin typeface="Calibri" panose="020F0502020204030204" pitchFamily="34" charset="0"/>
                      </a:endParaRPr>
                    </a:p>
                  </a:txBody>
                  <a:tcPr marL="5253" marR="5253" marT="5253" marB="0" anchor="b"/>
                </a:tc>
                <a:tc>
                  <a:txBody>
                    <a:bodyPr/>
                    <a:lstStyle/>
                    <a:p>
                      <a:pPr algn="ctr" fontAlgn="b"/>
                      <a:r>
                        <a:rPr lang="en-US" sz="2400" u="none" strike="noStrike" dirty="0">
                          <a:effectLst/>
                        </a:rPr>
                        <a:t>HHPTH</a:t>
                      </a:r>
                      <a:endParaRPr lang="en-US" sz="2400" b="0" i="0" u="none" strike="noStrike" dirty="0">
                        <a:solidFill>
                          <a:srgbClr val="000000"/>
                        </a:solidFill>
                        <a:effectLst/>
                        <a:latin typeface="Calibri" panose="020F0502020204030204" pitchFamily="34" charset="0"/>
                      </a:endParaRPr>
                    </a:p>
                  </a:txBody>
                  <a:tcPr marL="5253" marR="5253" marT="5253" marB="0" anchor="b"/>
                </a:tc>
                <a:tc>
                  <a:txBody>
                    <a:bodyPr/>
                    <a:lstStyle/>
                    <a:p>
                      <a:pPr algn="r" fontAlgn="b"/>
                      <a:r>
                        <a:rPr lang="en-US" sz="2400" u="none" strike="noStrike" dirty="0">
                          <a:effectLst/>
                        </a:rPr>
                        <a:t>N/A </a:t>
                      </a:r>
                      <a:endParaRPr lang="en-US" sz="2400" b="0" i="0" u="none" strike="noStrike" dirty="0">
                        <a:solidFill>
                          <a:srgbClr val="000000"/>
                        </a:solidFill>
                        <a:effectLst/>
                        <a:latin typeface="Calibri" panose="020F0502020204030204" pitchFamily="34" charset="0"/>
                      </a:endParaRPr>
                    </a:p>
                  </a:txBody>
                  <a:tcPr marL="5253" marR="5253" marT="5253" marB="0" anchor="b"/>
                </a:tc>
                <a:tc>
                  <a:txBody>
                    <a:bodyPr/>
                    <a:lstStyle/>
                    <a:p>
                      <a:pPr algn="r" fontAlgn="b"/>
                      <a:r>
                        <a:rPr lang="en-US" sz="2400" u="none" strike="noStrike">
                          <a:effectLst/>
                        </a:rPr>
                        <a:t>$1,000,000 </a:t>
                      </a:r>
                      <a:endParaRPr lang="en-US" sz="2400" b="0" i="0" u="none" strike="noStrike">
                        <a:solidFill>
                          <a:srgbClr val="000000"/>
                        </a:solidFill>
                        <a:effectLst/>
                        <a:latin typeface="Calibri" panose="020F0502020204030204" pitchFamily="34" charset="0"/>
                      </a:endParaRPr>
                    </a:p>
                  </a:txBody>
                  <a:tcPr marL="5253" marR="5253" marT="5253" marB="0" anchor="b"/>
                </a:tc>
                <a:tc>
                  <a:txBody>
                    <a:bodyPr/>
                    <a:lstStyle/>
                    <a:p>
                      <a:pPr algn="r" fontAlgn="b"/>
                      <a:r>
                        <a:rPr lang="en-US" sz="2400" u="none" strike="noStrike" dirty="0">
                          <a:effectLst/>
                        </a:rPr>
                        <a:t>$1,000,000 </a:t>
                      </a:r>
                      <a:endParaRPr lang="en-US" sz="2400" b="0" i="0" u="none" strike="noStrike" dirty="0">
                        <a:solidFill>
                          <a:srgbClr val="000000"/>
                        </a:solidFill>
                        <a:effectLst/>
                        <a:latin typeface="Calibri" panose="020F0502020204030204" pitchFamily="34" charset="0"/>
                      </a:endParaRPr>
                    </a:p>
                  </a:txBody>
                  <a:tcPr marL="5253" marR="5253" marT="5253" marB="0" anchor="b"/>
                </a:tc>
                <a:extLst>
                  <a:ext uri="{0D108BD9-81ED-4DB2-BD59-A6C34878D82A}">
                    <a16:rowId xmlns:a16="http://schemas.microsoft.com/office/drawing/2014/main" xmlns="" val="3493320373"/>
                  </a:ext>
                </a:extLst>
              </a:tr>
            </a:tbl>
          </a:graphicData>
        </a:graphic>
      </p:graphicFrame>
      <p:sp>
        <p:nvSpPr>
          <p:cNvPr id="4" name="Slide Number Placeholder 3">
            <a:extLst>
              <a:ext uri="{FF2B5EF4-FFF2-40B4-BE49-F238E27FC236}">
                <a16:creationId xmlns:a16="http://schemas.microsoft.com/office/drawing/2014/main" xmlns="" id="{CCB840BB-B3C0-41D4-A88E-33D8649092CE}"/>
              </a:ext>
            </a:extLst>
          </p:cNvPr>
          <p:cNvSpPr>
            <a:spLocks noGrp="1"/>
          </p:cNvSpPr>
          <p:nvPr>
            <p:ph type="sldNum" sz="quarter" idx="12"/>
          </p:nvPr>
        </p:nvSpPr>
        <p:spPr/>
        <p:txBody>
          <a:bodyPr/>
          <a:lstStyle/>
          <a:p>
            <a:fld id="{162F1D00-BD13-4404-86B0-79703945A0A7}"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15564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7A6EA-D4C3-4AFD-87FC-E445CB289649}"/>
              </a:ext>
            </a:extLst>
          </p:cNvPr>
          <p:cNvSpPr>
            <a:spLocks noGrp="1"/>
          </p:cNvSpPr>
          <p:nvPr>
            <p:ph type="title"/>
          </p:nvPr>
        </p:nvSpPr>
        <p:spPr/>
        <p:txBody>
          <a:bodyPr/>
          <a:lstStyle/>
          <a:p>
            <a:pPr lvl="0"/>
            <a:r>
              <a:rPr lang="en-US" sz="3200" b="1" kern="1200" dirty="0">
                <a:solidFill>
                  <a:schemeClr val="accent1"/>
                </a:solidFill>
                <a:effectLst/>
                <a:latin typeface="+mj-lt"/>
                <a:ea typeface="+mj-ea"/>
                <a:cs typeface="+mj-cs"/>
              </a:rPr>
              <a:t>Examples of Key Federal Actions – Goal 1: Reduce Children’s Exposure to Lead Sources</a:t>
            </a:r>
            <a:endParaRPr lang="en-US" sz="3200" dirty="0"/>
          </a:p>
        </p:txBody>
      </p:sp>
      <p:sp>
        <p:nvSpPr>
          <p:cNvPr id="3" name="Content Placeholder 2">
            <a:extLst>
              <a:ext uri="{FF2B5EF4-FFF2-40B4-BE49-F238E27FC236}">
                <a16:creationId xmlns:a16="http://schemas.microsoft.com/office/drawing/2014/main" xmlns="" id="{00B799DC-05A5-46BE-AE76-5B349D9CE1D9}"/>
              </a:ext>
            </a:extLst>
          </p:cNvPr>
          <p:cNvSpPr>
            <a:spLocks noGrp="1"/>
          </p:cNvSpPr>
          <p:nvPr>
            <p:ph idx="1"/>
          </p:nvPr>
        </p:nvSpPr>
        <p:spPr>
          <a:xfrm>
            <a:off x="548513" y="1748978"/>
            <a:ext cx="11264608" cy="4144963"/>
          </a:xfrm>
        </p:spPr>
        <p:txBody>
          <a:bodyPr>
            <a:noAutofit/>
          </a:bodyPr>
          <a:lstStyle/>
          <a:p>
            <a:pPr lvl="0"/>
            <a:r>
              <a:rPr lang="en-US" sz="3200" kern="1200" dirty="0">
                <a:solidFill>
                  <a:srgbClr val="595959"/>
                </a:solidFill>
                <a:effectLst/>
                <a:latin typeface="Rockwell" panose="02060603020205020403" pitchFamily="18" charset="0"/>
                <a:ea typeface="+mj-ea"/>
                <a:cs typeface="+mj-cs"/>
              </a:rPr>
              <a:t>1.1: Reduce Children’s Exposure in Homes and </a:t>
            </a:r>
            <a:br>
              <a:rPr lang="en-US" sz="3200" kern="1200" dirty="0">
                <a:solidFill>
                  <a:srgbClr val="595959"/>
                </a:solidFill>
                <a:effectLst/>
                <a:latin typeface="Rockwell" panose="02060603020205020403" pitchFamily="18" charset="0"/>
                <a:ea typeface="+mj-ea"/>
                <a:cs typeface="+mj-cs"/>
              </a:rPr>
            </a:br>
            <a:r>
              <a:rPr lang="en-US" sz="3200" kern="1200" dirty="0">
                <a:solidFill>
                  <a:srgbClr val="595959"/>
                </a:solidFill>
                <a:effectLst/>
                <a:latin typeface="Rockwell" panose="02060603020205020403" pitchFamily="18" charset="0"/>
                <a:ea typeface="+mj-ea"/>
                <a:cs typeface="+mj-cs"/>
              </a:rPr>
              <a:t>Child-Occupied Facilities with Lead-Based Paint Hazards</a:t>
            </a:r>
          </a:p>
          <a:p>
            <a:pPr lvl="1"/>
            <a:r>
              <a:rPr lang="en-US" sz="3200" b="0" i="0" kern="1200" baseline="0" dirty="0">
                <a:solidFill>
                  <a:schemeClr val="tx1">
                    <a:lumMod val="65000"/>
                    <a:lumOff val="35000"/>
                  </a:schemeClr>
                </a:solidFill>
                <a:effectLst/>
                <a:latin typeface="+mn-lt"/>
                <a:ea typeface="+mn-ea"/>
                <a:cs typeface="+mn-cs"/>
              </a:rPr>
              <a:t>EPA: Target outreach campaigns to home renovation contractors to increase the number (or percentage) of certified renovation, repair and painting (RRP) firms</a:t>
            </a:r>
            <a:endParaRPr lang="en-US" sz="3200" dirty="0">
              <a:effectLst/>
            </a:endParaRPr>
          </a:p>
          <a:p>
            <a:pPr lvl="1"/>
            <a:r>
              <a:rPr lang="en-US" sz="3200" kern="1200" dirty="0">
                <a:solidFill>
                  <a:srgbClr val="595959"/>
                </a:solidFill>
                <a:effectLst/>
                <a:latin typeface="Rockwell" panose="02060603020205020403" pitchFamily="18" charset="0"/>
                <a:ea typeface="+mj-ea"/>
                <a:cs typeface="+mj-cs"/>
              </a:rPr>
              <a:t>HUD: Provide technical information for EPA’s dust-lead hazard standards rule and lead clearance levels rule</a:t>
            </a:r>
          </a:p>
          <a:p>
            <a:pPr lvl="1"/>
            <a:r>
              <a:rPr lang="en-US" sz="3200" kern="1200" dirty="0">
                <a:solidFill>
                  <a:srgbClr val="595959"/>
                </a:solidFill>
                <a:effectLst/>
                <a:latin typeface="Rockwell" panose="02060603020205020403" pitchFamily="18" charset="0"/>
                <a:ea typeface="+mj-ea"/>
                <a:cs typeface="+mj-cs"/>
              </a:rPr>
              <a:t> HUD: Train on Lead Safe Housing Rule and its EBL amendment in 20 cities, post training video (6/19–5/20)</a:t>
            </a:r>
          </a:p>
        </p:txBody>
      </p:sp>
      <p:sp>
        <p:nvSpPr>
          <p:cNvPr id="4" name="Slide Number Placeholder 3">
            <a:extLst>
              <a:ext uri="{FF2B5EF4-FFF2-40B4-BE49-F238E27FC236}">
                <a16:creationId xmlns:a16="http://schemas.microsoft.com/office/drawing/2014/main" xmlns="" id="{7C82583C-F691-4E9D-AD92-79301AB530DD}"/>
              </a:ext>
            </a:extLst>
          </p:cNvPr>
          <p:cNvSpPr>
            <a:spLocks noGrp="1"/>
          </p:cNvSpPr>
          <p:nvPr>
            <p:ph type="sldNum" sz="quarter" idx="12"/>
          </p:nvPr>
        </p:nvSpPr>
        <p:spPr/>
        <p:txBody>
          <a:bodyPr/>
          <a:lstStyle/>
          <a:p>
            <a:fld id="{162F1D00-BD13-4404-86B0-79703945A0A7}"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2178552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2B927-C120-4F15-9439-7D062DBDF856}"/>
              </a:ext>
            </a:extLst>
          </p:cNvPr>
          <p:cNvSpPr>
            <a:spLocks noGrp="1"/>
          </p:cNvSpPr>
          <p:nvPr>
            <p:ph type="title"/>
          </p:nvPr>
        </p:nvSpPr>
        <p:spPr/>
        <p:txBody>
          <a:bodyPr/>
          <a:lstStyle/>
          <a:p>
            <a:r>
              <a:rPr lang="en-US" sz="3200" b="1" kern="1200" dirty="0">
                <a:solidFill>
                  <a:schemeClr val="accent1"/>
                </a:solidFill>
                <a:effectLst/>
                <a:latin typeface="+mj-lt"/>
                <a:ea typeface="+mj-ea"/>
                <a:cs typeface="+mj-cs"/>
              </a:rPr>
              <a:t>Examples of Key Federal Actions – Goal 1: Reduce Children’s Exposure to Lead Sources</a:t>
            </a:r>
            <a:endParaRPr lang="en-US" dirty="0"/>
          </a:p>
        </p:txBody>
      </p:sp>
      <p:sp>
        <p:nvSpPr>
          <p:cNvPr id="3" name="Content Placeholder 2">
            <a:extLst>
              <a:ext uri="{FF2B5EF4-FFF2-40B4-BE49-F238E27FC236}">
                <a16:creationId xmlns:a16="http://schemas.microsoft.com/office/drawing/2014/main" xmlns="" id="{FA5E1F59-CDE9-4EB6-A6F7-E4F17E14CF9B}"/>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Rockwell" panose="02060603020205020403" pitchFamily="18" charset="0"/>
                <a:ea typeface="+mj-ea"/>
                <a:cs typeface="+mj-cs"/>
              </a:rPr>
              <a:t>1.2:  Reduce Exposure to Lead from Drinking Water</a:t>
            </a:r>
          </a:p>
          <a:p>
            <a:pPr lvl="1"/>
            <a:r>
              <a:rPr lang="en-US" sz="3200" kern="1200" dirty="0">
                <a:solidFill>
                  <a:srgbClr val="595959"/>
                </a:solidFill>
                <a:effectLst/>
                <a:latin typeface="Rockwell" panose="02060603020205020403" pitchFamily="18" charset="0"/>
                <a:ea typeface="+mj-ea"/>
                <a:cs typeface="+mj-cs"/>
              </a:rPr>
              <a:t> HUD &amp; EPA: Establish EPA-HUD Drinking Water Task Force that is currently focusing on lead</a:t>
            </a:r>
          </a:p>
          <a:p>
            <a:pPr lvl="1"/>
            <a:r>
              <a:rPr lang="en-US" sz="3200" kern="1200" dirty="0">
                <a:solidFill>
                  <a:srgbClr val="595959"/>
                </a:solidFill>
                <a:effectLst/>
                <a:latin typeface="Rockwell" panose="02060603020205020403" pitchFamily="18" charset="0"/>
                <a:ea typeface="+mj-ea"/>
                <a:cs typeface="+mj-cs"/>
              </a:rPr>
              <a:t> EPA: Revise the Lead and Copper Rule re best available peer reviewed science, and enhance its implementation</a:t>
            </a:r>
          </a:p>
          <a:p>
            <a:pPr lvl="1"/>
            <a:r>
              <a:rPr lang="en-US" sz="3200" kern="1200" dirty="0">
                <a:solidFill>
                  <a:srgbClr val="595959"/>
                </a:solidFill>
                <a:effectLst/>
                <a:latin typeface="Rockwell" panose="02060603020205020403" pitchFamily="18" charset="0"/>
                <a:ea typeface="+mj-ea"/>
                <a:cs typeface="+mj-cs"/>
              </a:rPr>
              <a:t> EPA: Implement Water Infrastructure Improvements for the Nation (WIIN) Act grants ($43 M in FY18-19) to small &amp; disadvantaged communities for infrastructure, lead reduction projects, and drinking water testing</a:t>
            </a:r>
          </a:p>
        </p:txBody>
      </p:sp>
      <p:sp>
        <p:nvSpPr>
          <p:cNvPr id="4" name="Slide Number Placeholder 3">
            <a:extLst>
              <a:ext uri="{FF2B5EF4-FFF2-40B4-BE49-F238E27FC236}">
                <a16:creationId xmlns:a16="http://schemas.microsoft.com/office/drawing/2014/main" xmlns="" id="{EE5371EC-84BF-448E-85C0-5BE7B42D695F}"/>
              </a:ext>
            </a:extLst>
          </p:cNvPr>
          <p:cNvSpPr>
            <a:spLocks noGrp="1"/>
          </p:cNvSpPr>
          <p:nvPr>
            <p:ph type="sldNum" sz="quarter" idx="12"/>
          </p:nvPr>
        </p:nvSpPr>
        <p:spPr/>
        <p:txBody>
          <a:bodyPr/>
          <a:lstStyle/>
          <a:p>
            <a:fld id="{162F1D00-BD13-4404-86B0-79703945A0A7}"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8973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1CDFA-2825-4994-9000-3148DED92C8D}"/>
              </a:ext>
            </a:extLst>
          </p:cNvPr>
          <p:cNvSpPr>
            <a:spLocks noGrp="1"/>
          </p:cNvSpPr>
          <p:nvPr>
            <p:ph type="title"/>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kern="1200" dirty="0">
                <a:solidFill>
                  <a:schemeClr val="accent1"/>
                </a:solidFill>
                <a:effectLst/>
                <a:latin typeface="+mj-lt"/>
                <a:ea typeface="+mj-ea"/>
                <a:cs typeface="+mj-cs"/>
              </a:rPr>
              <a:t>Examples of Key Federal Actions – Goal 1: Reduce Children’s Exposure to Lead Sources</a:t>
            </a:r>
            <a:endParaRPr lang="en-US" sz="3200" dirty="0"/>
          </a:p>
        </p:txBody>
      </p:sp>
      <p:sp>
        <p:nvSpPr>
          <p:cNvPr id="3" name="Content Placeholder 2">
            <a:extLst>
              <a:ext uri="{FF2B5EF4-FFF2-40B4-BE49-F238E27FC236}">
                <a16:creationId xmlns:a16="http://schemas.microsoft.com/office/drawing/2014/main" xmlns="" id="{85B801BD-4B97-4120-81AE-6BF2A2CC2E06}"/>
              </a:ext>
            </a:extLst>
          </p:cNvPr>
          <p:cNvSpPr>
            <a:spLocks noGrp="1"/>
          </p:cNvSpPr>
          <p:nvPr>
            <p:ph idx="1"/>
          </p:nvPr>
        </p:nvSpPr>
        <p:spPr>
          <a:xfrm>
            <a:off x="548513" y="1836062"/>
            <a:ext cx="11264608" cy="4144963"/>
          </a:xfrm>
        </p:spPr>
        <p:txBody>
          <a:bodyPr>
            <a:noAutofit/>
          </a:bodyPr>
          <a:lstStyle/>
          <a:p>
            <a:pPr lvl="0"/>
            <a:r>
              <a:rPr lang="en-US" sz="3200" b="0" i="0" kern="1200" baseline="0" dirty="0">
                <a:solidFill>
                  <a:srgbClr val="595959"/>
                </a:solidFill>
                <a:effectLst/>
                <a:latin typeface="Rockwell" panose="02060603020205020403" pitchFamily="18" charset="0"/>
                <a:ea typeface="+mj-ea"/>
                <a:cs typeface="+mj-cs"/>
              </a:rPr>
              <a:t>1.2:  Reduce Exposure to Lead from Drinking Water</a:t>
            </a:r>
          </a:p>
          <a:p>
            <a:pPr lvl="1"/>
            <a:r>
              <a:rPr lang="en-US" sz="3200" b="0" i="0" kern="1200" baseline="0" dirty="0">
                <a:solidFill>
                  <a:srgbClr val="595959"/>
                </a:solidFill>
                <a:effectLst/>
                <a:latin typeface="Rockwell" panose="02060603020205020403" pitchFamily="18" charset="0"/>
                <a:ea typeface="+mj-ea"/>
                <a:cs typeface="+mj-cs"/>
              </a:rPr>
              <a:t> HUD: Encourage CDBG recipients to consider using CDBG funds for lead service line replacement in low-to-moderate income neighborhoods.</a:t>
            </a:r>
          </a:p>
          <a:p>
            <a:pPr lvl="1"/>
            <a:r>
              <a:rPr lang="en-US" sz="3200" b="0" i="0" kern="1200" dirty="0">
                <a:solidFill>
                  <a:srgbClr val="595959"/>
                </a:solidFill>
                <a:effectLst/>
                <a:latin typeface="Rockwell" panose="02060603020205020403" pitchFamily="18" charset="0"/>
                <a:ea typeface="+mj-ea"/>
                <a:cs typeface="+mj-cs"/>
              </a:rPr>
              <a:t> HUD: Harmonize meaning of drinking water quality terms in HUD regulations.</a:t>
            </a:r>
          </a:p>
        </p:txBody>
      </p:sp>
      <p:sp>
        <p:nvSpPr>
          <p:cNvPr id="4" name="Slide Number Placeholder 3">
            <a:extLst>
              <a:ext uri="{FF2B5EF4-FFF2-40B4-BE49-F238E27FC236}">
                <a16:creationId xmlns:a16="http://schemas.microsoft.com/office/drawing/2014/main" xmlns="" id="{B3F5369B-5D93-4968-AD52-4B9C7B57AAF4}"/>
              </a:ext>
            </a:extLst>
          </p:cNvPr>
          <p:cNvSpPr>
            <a:spLocks noGrp="1"/>
          </p:cNvSpPr>
          <p:nvPr>
            <p:ph type="sldNum" sz="quarter" idx="12"/>
          </p:nvPr>
        </p:nvSpPr>
        <p:spPr/>
        <p:txBody>
          <a:bodyPr/>
          <a:lstStyle/>
          <a:p>
            <a:fld id="{162F1D00-BD13-4404-86B0-79703945A0A7}"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292534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D24D95-65E9-4754-A327-887BB46EB65C}"/>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600" baseline="0" dirty="0">
              <a:solidFill>
                <a:schemeClr val="accent1"/>
              </a:solidFill>
            </a:endParaRPr>
          </a:p>
        </p:txBody>
      </p:sp>
      <p:sp>
        <p:nvSpPr>
          <p:cNvPr id="3" name="Content Placeholder 2">
            <a:extLst>
              <a:ext uri="{FF2B5EF4-FFF2-40B4-BE49-F238E27FC236}">
                <a16:creationId xmlns:a16="http://schemas.microsoft.com/office/drawing/2014/main" xmlns="" id="{371E7098-8777-434C-9A28-423C37BFBC34}"/>
              </a:ext>
            </a:extLst>
          </p:cNvPr>
          <p:cNvSpPr>
            <a:spLocks noGrp="1"/>
          </p:cNvSpPr>
          <p:nvPr>
            <p:ph idx="1"/>
          </p:nvPr>
        </p:nvSpPr>
        <p:spPr>
          <a:xfrm>
            <a:off x="548513" y="1836062"/>
            <a:ext cx="11264608" cy="4682983"/>
          </a:xfrm>
        </p:spPr>
        <p:txBody>
          <a:bodyPr>
            <a:noAutofit/>
          </a:bodyPr>
          <a:lstStyle/>
          <a:p>
            <a:pPr lvl="0"/>
            <a:r>
              <a:rPr lang="en-US" sz="3200" b="0" kern="1200" baseline="0" dirty="0">
                <a:solidFill>
                  <a:srgbClr val="595959"/>
                </a:solidFill>
                <a:effectLst/>
                <a:latin typeface="Rockwell" panose="02060603020205020403" pitchFamily="18" charset="0"/>
                <a:ea typeface="+mj-ea"/>
                <a:cs typeface="+mj-cs"/>
              </a:rPr>
              <a:t>1.3:  Reduce Exposure to Lead in Soil</a:t>
            </a:r>
          </a:p>
          <a:p>
            <a:pPr lvl="1"/>
            <a:r>
              <a:rPr lang="en-US" sz="3200" b="0" kern="1200" baseline="0" dirty="0">
                <a:solidFill>
                  <a:srgbClr val="595959"/>
                </a:solidFill>
                <a:effectLst/>
                <a:latin typeface="Rockwell" panose="02060603020205020403" pitchFamily="18" charset="0"/>
                <a:ea typeface="+mj-ea"/>
                <a:cs typeface="+mj-cs"/>
              </a:rPr>
              <a:t> HUD: Include soil-lead hazard evaluation and control in Lead Hazard Control grants </a:t>
            </a:r>
            <a:r>
              <a:rPr lang="en-US" sz="3200" dirty="0">
                <a:solidFill>
                  <a:srgbClr val="595959"/>
                </a:solidFill>
                <a:latin typeface="Rockwell" panose="02060603020205020403" pitchFamily="18" charset="0"/>
                <a:ea typeface="+mj-ea"/>
                <a:cs typeface="+mj-cs"/>
              </a:rPr>
              <a:t>and </a:t>
            </a:r>
            <a:r>
              <a:rPr lang="en-US" sz="3200" b="0" kern="1200" baseline="0" dirty="0">
                <a:solidFill>
                  <a:srgbClr val="595959"/>
                </a:solidFill>
                <a:effectLst/>
                <a:latin typeface="Rockwell" panose="02060603020205020403" pitchFamily="18" charset="0"/>
                <a:ea typeface="+mj-ea"/>
                <a:cs typeface="+mj-cs"/>
              </a:rPr>
              <a:t>Lead Safe Housing Rule</a:t>
            </a:r>
          </a:p>
          <a:p>
            <a:pPr lvl="1"/>
            <a:r>
              <a:rPr lang="en-US" sz="3200" b="0" kern="1200" baseline="0" dirty="0">
                <a:solidFill>
                  <a:srgbClr val="595959"/>
                </a:solidFill>
                <a:effectLst/>
                <a:latin typeface="Rockwell" panose="02060603020205020403" pitchFamily="18" charset="0"/>
                <a:ea typeface="+mj-ea"/>
                <a:cs typeface="+mj-cs"/>
              </a:rPr>
              <a:t> EPA/OLEM, HHS/ATSDR: Evaluate</a:t>
            </a:r>
            <a:r>
              <a:rPr lang="en-US" sz="3200" b="0" kern="1200" dirty="0">
                <a:solidFill>
                  <a:srgbClr val="595959"/>
                </a:solidFill>
                <a:effectLst/>
                <a:latin typeface="Rockwell" panose="02060603020205020403" pitchFamily="18" charset="0"/>
                <a:ea typeface="+mj-ea"/>
                <a:cs typeface="+mj-cs"/>
              </a:rPr>
              <a:t> and m</a:t>
            </a:r>
            <a:r>
              <a:rPr lang="en-US" sz="3200" b="0" kern="1200" baseline="0" dirty="0">
                <a:solidFill>
                  <a:srgbClr val="595959"/>
                </a:solidFill>
                <a:effectLst/>
                <a:latin typeface="Rockwell" panose="02060603020205020403" pitchFamily="18" charset="0"/>
                <a:ea typeface="+mj-ea"/>
                <a:cs typeface="+mj-cs"/>
              </a:rPr>
              <a:t>anage lead contamination </a:t>
            </a:r>
            <a:r>
              <a:rPr lang="en-US" sz="3200" dirty="0">
                <a:solidFill>
                  <a:srgbClr val="595959"/>
                </a:solidFill>
                <a:latin typeface="Rockwell" panose="02060603020205020403" pitchFamily="18" charset="0"/>
                <a:ea typeface="+mj-ea"/>
                <a:cs typeface="+mj-cs"/>
              </a:rPr>
              <a:t>at</a:t>
            </a:r>
            <a:r>
              <a:rPr lang="en-US" sz="3200" b="0" kern="1200" baseline="0" dirty="0">
                <a:solidFill>
                  <a:srgbClr val="595959"/>
                </a:solidFill>
                <a:effectLst/>
                <a:latin typeface="Rockwell" panose="02060603020205020403" pitchFamily="18" charset="0"/>
                <a:ea typeface="+mj-ea"/>
                <a:cs typeface="+mj-cs"/>
              </a:rPr>
              <a:t> Superfund, RCRA corrective action sites</a:t>
            </a:r>
          </a:p>
          <a:p>
            <a:pPr lvl="1"/>
            <a:r>
              <a:rPr lang="en-US" sz="3200" b="0" kern="1200" baseline="0" dirty="0">
                <a:solidFill>
                  <a:srgbClr val="595959"/>
                </a:solidFill>
                <a:effectLst/>
                <a:latin typeface="Rockwell" panose="02060603020205020403" pitchFamily="18" charset="0"/>
                <a:ea typeface="+mj-ea"/>
                <a:cs typeface="+mj-cs"/>
              </a:rPr>
              <a:t> HUD &amp; EPA: Collaborating on lead exposures at </a:t>
            </a:r>
            <a:br>
              <a:rPr lang="en-US" sz="3200" b="0" kern="1200" baseline="0" dirty="0">
                <a:solidFill>
                  <a:srgbClr val="595959"/>
                </a:solidFill>
                <a:effectLst/>
                <a:latin typeface="Rockwell" panose="02060603020205020403" pitchFamily="18" charset="0"/>
                <a:ea typeface="+mj-ea"/>
                <a:cs typeface="+mj-cs"/>
              </a:rPr>
            </a:br>
            <a:r>
              <a:rPr lang="en-US" sz="3200" b="0" kern="1200" baseline="0" dirty="0">
                <a:solidFill>
                  <a:srgbClr val="595959"/>
                </a:solidFill>
                <a:effectLst/>
                <a:latin typeface="Rockwell" panose="02060603020205020403" pitchFamily="18" charset="0"/>
                <a:ea typeface="+mj-ea"/>
                <a:cs typeface="+mj-cs"/>
              </a:rPr>
              <a:t>HUD-assisted housing on or near Superfund sites</a:t>
            </a:r>
          </a:p>
          <a:p>
            <a:pPr lvl="1"/>
            <a:r>
              <a:rPr lang="en-US" sz="3200" b="0" kern="1200" baseline="0" dirty="0">
                <a:solidFill>
                  <a:srgbClr val="595959"/>
                </a:solidFill>
                <a:effectLst/>
                <a:latin typeface="Rockwell" panose="02060603020205020403" pitchFamily="18" charset="0"/>
                <a:ea typeface="+mj-ea"/>
                <a:cs typeface="+mj-cs"/>
              </a:rPr>
              <a:t> ATSDR: Expand use of Soil Screening, Health, Outreach, and Partnership (</a:t>
            </a:r>
            <a:r>
              <a:rPr lang="en-US" sz="3200" b="0" kern="1200" baseline="0" dirty="0" err="1">
                <a:solidFill>
                  <a:srgbClr val="595959"/>
                </a:solidFill>
                <a:effectLst/>
                <a:latin typeface="Rockwell" panose="02060603020205020403" pitchFamily="18" charset="0"/>
                <a:ea typeface="+mj-ea"/>
                <a:cs typeface="+mj-cs"/>
              </a:rPr>
              <a:t>SoilSHOP</a:t>
            </a:r>
            <a:r>
              <a:rPr lang="en-US" sz="3200" b="0" kern="1200" baseline="0" dirty="0">
                <a:solidFill>
                  <a:srgbClr val="595959"/>
                </a:solidFill>
                <a:effectLst/>
                <a:latin typeface="Rockwell" panose="02060603020205020403" pitchFamily="18" charset="0"/>
                <a:ea typeface="+mj-ea"/>
                <a:cs typeface="+mj-cs"/>
              </a:rPr>
              <a:t>) health education events </a:t>
            </a:r>
          </a:p>
        </p:txBody>
      </p:sp>
      <p:sp>
        <p:nvSpPr>
          <p:cNvPr id="4" name="Slide Number Placeholder 3">
            <a:extLst>
              <a:ext uri="{FF2B5EF4-FFF2-40B4-BE49-F238E27FC236}">
                <a16:creationId xmlns:a16="http://schemas.microsoft.com/office/drawing/2014/main" xmlns="" id="{B1412904-B421-447C-989E-D082304D3C11}"/>
              </a:ext>
            </a:extLst>
          </p:cNvPr>
          <p:cNvSpPr>
            <a:spLocks noGrp="1"/>
          </p:cNvSpPr>
          <p:nvPr>
            <p:ph type="sldNum" sz="quarter" idx="12"/>
          </p:nvPr>
        </p:nvSpPr>
        <p:spPr/>
        <p:txBody>
          <a:bodyPr/>
          <a:lstStyle/>
          <a:p>
            <a:fld id="{162F1D00-BD13-4404-86B0-79703945A0A7}"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157900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7B38F-A74D-422F-ACDE-831071410FBE}"/>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5FAB6B7C-BA32-49E8-8322-1B2618030D1E}"/>
              </a:ext>
            </a:extLst>
          </p:cNvPr>
          <p:cNvSpPr>
            <a:spLocks noGrp="1"/>
          </p:cNvSpPr>
          <p:nvPr>
            <p:ph idx="1"/>
          </p:nvPr>
        </p:nvSpPr>
        <p:spPr>
          <a:xfrm>
            <a:off x="548513" y="1836062"/>
            <a:ext cx="11264608" cy="4144963"/>
          </a:xfrm>
        </p:spPr>
        <p:txBody>
          <a:bodyPr>
            <a:normAutofit/>
          </a:bodyPr>
          <a:lstStyle/>
          <a:p>
            <a:pPr lvl="0"/>
            <a:r>
              <a:rPr lang="en-US" sz="3200" kern="1200" dirty="0">
                <a:solidFill>
                  <a:srgbClr val="595959"/>
                </a:solidFill>
                <a:effectLst/>
                <a:latin typeface="+mj-lt"/>
                <a:ea typeface="+mj-ea"/>
                <a:cs typeface="+mj-cs"/>
              </a:rPr>
              <a:t>1.4: Reduce Exposure to Lead Associated with Emissions to Ambient Air</a:t>
            </a:r>
          </a:p>
          <a:p>
            <a:pPr lvl="1"/>
            <a:r>
              <a:rPr lang="en-US" sz="3200" kern="1200" dirty="0">
                <a:solidFill>
                  <a:srgbClr val="595959"/>
                </a:solidFill>
                <a:effectLst/>
                <a:latin typeface="+mj-lt"/>
                <a:ea typeface="+mj-ea"/>
                <a:cs typeface="+mj-cs"/>
              </a:rPr>
              <a:t> EPA: Reduce number of areas violating the lead National Ambient Air Quality Standard for lead, by working with state and tribal air agencies</a:t>
            </a:r>
          </a:p>
          <a:p>
            <a:pPr lvl="1"/>
            <a:r>
              <a:rPr lang="en-US" sz="3200" kern="1200" dirty="0">
                <a:solidFill>
                  <a:srgbClr val="595959"/>
                </a:solidFill>
                <a:effectLst/>
                <a:latin typeface="+mj-lt"/>
                <a:ea typeface="+mj-ea"/>
                <a:cs typeface="+mj-cs"/>
              </a:rPr>
              <a:t> EPA &amp; DOT/FAA: Evaluate impacts of lead emissions from aircraft using leaded aviation fuel </a:t>
            </a:r>
          </a:p>
        </p:txBody>
      </p:sp>
      <p:sp>
        <p:nvSpPr>
          <p:cNvPr id="4" name="Slide Number Placeholder 3">
            <a:extLst>
              <a:ext uri="{FF2B5EF4-FFF2-40B4-BE49-F238E27FC236}">
                <a16:creationId xmlns:a16="http://schemas.microsoft.com/office/drawing/2014/main" xmlns="" id="{65F80973-F911-4DFB-B0BF-3C4A9566E7F3}"/>
              </a:ext>
            </a:extLst>
          </p:cNvPr>
          <p:cNvSpPr>
            <a:spLocks noGrp="1"/>
          </p:cNvSpPr>
          <p:nvPr>
            <p:ph type="sldNum" sz="quarter" idx="12"/>
          </p:nvPr>
        </p:nvSpPr>
        <p:spPr/>
        <p:txBody>
          <a:bodyPr/>
          <a:lstStyle/>
          <a:p>
            <a:fld id="{162F1D00-BD13-4404-86B0-79703945A0A7}"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245277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C4A-8E44-4604-A9A1-8B942274A919}"/>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BB3D0F2-8404-4150-8933-A141926C42A8}"/>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1.5: Reduce Lead Exposure from Occupational Sources </a:t>
            </a:r>
          </a:p>
          <a:p>
            <a:pPr lvl="1"/>
            <a:r>
              <a:rPr lang="en-US" sz="3200" kern="1200" dirty="0">
                <a:solidFill>
                  <a:srgbClr val="595959"/>
                </a:solidFill>
                <a:effectLst/>
                <a:latin typeface="+mj-lt"/>
                <a:ea typeface="+mj-ea"/>
                <a:cs typeface="+mj-cs"/>
              </a:rPr>
              <a:t> HUD: Invoke OSHA worker protection requirements in lead hazard control grant </a:t>
            </a:r>
            <a:r>
              <a:rPr lang="en-US" sz="3200" dirty="0">
                <a:solidFill>
                  <a:srgbClr val="595959"/>
                </a:solidFill>
                <a:latin typeface="+mj-lt"/>
                <a:ea typeface="+mj-ea"/>
                <a:cs typeface="+mj-cs"/>
              </a:rPr>
              <a:t>p</a:t>
            </a:r>
            <a:r>
              <a:rPr lang="en-US" sz="3200" kern="1200" dirty="0">
                <a:solidFill>
                  <a:srgbClr val="595959"/>
                </a:solidFill>
                <a:effectLst/>
                <a:latin typeface="+mj-lt"/>
                <a:ea typeface="+mj-ea"/>
                <a:cs typeface="+mj-cs"/>
              </a:rPr>
              <a:t>rogram</a:t>
            </a:r>
          </a:p>
          <a:p>
            <a:pPr lvl="1"/>
            <a:r>
              <a:rPr lang="en-US" sz="3200" dirty="0">
                <a:solidFill>
                  <a:srgbClr val="595959"/>
                </a:solidFill>
                <a:latin typeface="+mj-lt"/>
                <a:ea typeface="+mj-ea"/>
                <a:cs typeface="+mj-cs"/>
              </a:rPr>
              <a:t> HUD: Provide technical info. if OSHA issues advanced notice of proposed rulemaking on its lead standards</a:t>
            </a:r>
            <a:endParaRPr lang="en-US" sz="3200" kern="1200" dirty="0">
              <a:solidFill>
                <a:srgbClr val="595959"/>
              </a:solidFill>
              <a:effectLst/>
              <a:latin typeface="+mj-lt"/>
              <a:ea typeface="+mj-ea"/>
              <a:cs typeface="+mj-cs"/>
            </a:endParaRPr>
          </a:p>
          <a:p>
            <a:pPr lvl="1"/>
            <a:r>
              <a:rPr lang="en-US" sz="3200" kern="1200" dirty="0">
                <a:solidFill>
                  <a:srgbClr val="595959"/>
                </a:solidFill>
                <a:effectLst/>
                <a:latin typeface="+mj-lt"/>
                <a:ea typeface="+mj-ea"/>
                <a:cs typeface="+mj-cs"/>
              </a:rPr>
              <a:t> HUD: Collaborate with HHS/NIEHS Worker Training Program on increasing lead awareness by HUD-funded communities with Superfund sites of the program’s providing OSH training to workers handling hazmats</a:t>
            </a:r>
          </a:p>
        </p:txBody>
      </p:sp>
      <p:sp>
        <p:nvSpPr>
          <p:cNvPr id="4" name="Slide Number Placeholder 3">
            <a:extLst>
              <a:ext uri="{FF2B5EF4-FFF2-40B4-BE49-F238E27FC236}">
                <a16:creationId xmlns:a16="http://schemas.microsoft.com/office/drawing/2014/main" xmlns="" id="{E880ACFE-B39A-456A-9AB8-8CCA6F46EEE6}"/>
              </a:ext>
            </a:extLst>
          </p:cNvPr>
          <p:cNvSpPr>
            <a:spLocks noGrp="1"/>
          </p:cNvSpPr>
          <p:nvPr>
            <p:ph type="sldNum" sz="quarter" idx="12"/>
          </p:nvPr>
        </p:nvSpPr>
        <p:spPr/>
        <p:txBody>
          <a:bodyPr/>
          <a:lstStyle/>
          <a:p>
            <a:fld id="{162F1D00-BD13-4404-86B0-79703945A0A7}" type="slidenum">
              <a:rPr lang="en-US" smtClean="0">
                <a:solidFill>
                  <a:prstClr val="white"/>
                </a:solidFill>
              </a:rPr>
              <a:pPr/>
              <a:t>17</a:t>
            </a:fld>
            <a:endParaRPr lang="en-US" dirty="0">
              <a:solidFill>
                <a:prstClr val="white"/>
              </a:solidFill>
            </a:endParaRPr>
          </a:p>
        </p:txBody>
      </p:sp>
    </p:spTree>
    <p:extLst>
      <p:ext uri="{BB962C8B-B14F-4D97-AF65-F5344CB8AC3E}">
        <p14:creationId xmlns:p14="http://schemas.microsoft.com/office/powerpoint/2010/main" val="412758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C4A-8E44-4604-A9A1-8B942274A919}"/>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BB3D0F2-8404-4150-8933-A141926C42A8}"/>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1.6</a:t>
            </a:r>
            <a:r>
              <a:rPr lang="en-US" sz="3200" dirty="0">
                <a:solidFill>
                  <a:srgbClr val="595959"/>
                </a:solidFill>
                <a:latin typeface="+mj-lt"/>
                <a:ea typeface="+mj-ea"/>
                <a:cs typeface="+mj-cs"/>
              </a:rPr>
              <a:t>: Reduce Exposure to Lead in Food</a:t>
            </a:r>
            <a:r>
              <a:rPr lang="en-US" sz="3200" kern="1200" dirty="0">
                <a:solidFill>
                  <a:srgbClr val="595959"/>
                </a:solidFill>
                <a:effectLst/>
                <a:latin typeface="+mj-lt"/>
                <a:ea typeface="+mj-ea"/>
                <a:cs typeface="+mj-cs"/>
              </a:rPr>
              <a:t> – HHS/FDA</a:t>
            </a:r>
          </a:p>
          <a:p>
            <a:pPr lvl="1"/>
            <a:r>
              <a:rPr lang="en-US" sz="3200" dirty="0">
                <a:solidFill>
                  <a:srgbClr val="595959"/>
                </a:solidFill>
                <a:latin typeface="+mj-lt"/>
                <a:ea typeface="+mj-ea"/>
                <a:cs typeface="+mj-cs"/>
              </a:rPr>
              <a:t> Reevaluate the provisional tolerable total dietary lead intake level</a:t>
            </a:r>
            <a:endParaRPr lang="en-US" sz="3200" kern="1200" dirty="0">
              <a:solidFill>
                <a:srgbClr val="595959"/>
              </a:solidFill>
              <a:effectLst/>
              <a:latin typeface="+mj-lt"/>
              <a:ea typeface="+mj-ea"/>
              <a:cs typeface="+mj-cs"/>
            </a:endParaRPr>
          </a:p>
          <a:p>
            <a:pPr lvl="1"/>
            <a:r>
              <a:rPr lang="en-US" sz="3200" dirty="0">
                <a:solidFill>
                  <a:srgbClr val="595959"/>
                </a:solidFill>
                <a:latin typeface="+mj-lt"/>
                <a:ea typeface="+mj-ea"/>
                <a:cs typeface="+mj-cs"/>
              </a:rPr>
              <a:t> Consider increased monitoring of domestic and imported foods for lead</a:t>
            </a:r>
          </a:p>
          <a:p>
            <a:pPr lvl="1"/>
            <a:r>
              <a:rPr lang="en-US" sz="3200" kern="1200" dirty="0">
                <a:solidFill>
                  <a:srgbClr val="595959"/>
                </a:solidFill>
                <a:effectLst/>
                <a:latin typeface="+mj-lt"/>
                <a:ea typeface="+mj-ea"/>
                <a:cs typeface="+mj-cs"/>
              </a:rPr>
              <a:t> </a:t>
            </a:r>
            <a:r>
              <a:rPr lang="en-US" sz="3200" dirty="0">
                <a:solidFill>
                  <a:srgbClr val="595959"/>
                </a:solidFill>
                <a:latin typeface="+mj-lt"/>
                <a:ea typeface="+mj-ea"/>
                <a:cs typeface="+mj-cs"/>
              </a:rPr>
              <a:t>Consider whether to establish maximum lead levels in foods by regulation or by guidance</a:t>
            </a:r>
          </a:p>
          <a:p>
            <a:pPr lvl="1"/>
            <a:r>
              <a:rPr lang="en-US" sz="3200" kern="1200" dirty="0">
                <a:solidFill>
                  <a:srgbClr val="595959"/>
                </a:solidFill>
                <a:effectLst/>
                <a:latin typeface="+mj-lt"/>
                <a:ea typeface="+mj-ea"/>
                <a:cs typeface="+mj-cs"/>
              </a:rPr>
              <a:t> </a:t>
            </a:r>
            <a:r>
              <a:rPr lang="en-US" sz="3200" dirty="0">
                <a:solidFill>
                  <a:srgbClr val="595959"/>
                </a:solidFill>
                <a:latin typeface="+mj-lt"/>
                <a:ea typeface="+mj-ea"/>
                <a:cs typeface="+mj-cs"/>
              </a:rPr>
              <a:t>Participate in decreasing the Codex Alimentarius General Standard maximum levels for lead in food</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E880ACFE-B39A-456A-9AB8-8CCA6F46EEE6}"/>
              </a:ext>
            </a:extLst>
          </p:cNvPr>
          <p:cNvSpPr>
            <a:spLocks noGrp="1"/>
          </p:cNvSpPr>
          <p:nvPr>
            <p:ph type="sldNum" sz="quarter" idx="12"/>
          </p:nvPr>
        </p:nvSpPr>
        <p:spPr/>
        <p:txBody>
          <a:bodyPr/>
          <a:lstStyle/>
          <a:p>
            <a:fld id="{162F1D00-BD13-4404-86B0-79703945A0A7}"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0536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C4A-8E44-4604-A9A1-8B942274A919}"/>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BB3D0F2-8404-4150-8933-A141926C42A8}"/>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1.7: Reduce Lead </a:t>
            </a:r>
            <a:r>
              <a:rPr lang="en-US" sz="3200" dirty="0">
                <a:solidFill>
                  <a:srgbClr val="595959"/>
                </a:solidFill>
                <a:latin typeface="+mj-lt"/>
                <a:ea typeface="+mj-ea"/>
                <a:cs typeface="+mj-cs"/>
              </a:rPr>
              <a:t>Exposure to Lead in Cosmetics and Personal Care Products - FDA</a:t>
            </a:r>
            <a:endParaRPr lang="en-US" sz="3200" kern="1200" dirty="0">
              <a:solidFill>
                <a:srgbClr val="595959"/>
              </a:solidFill>
              <a:effectLst/>
              <a:latin typeface="+mj-lt"/>
              <a:ea typeface="+mj-ea"/>
              <a:cs typeface="+mj-cs"/>
            </a:endParaRPr>
          </a:p>
          <a:p>
            <a:pPr lvl="1"/>
            <a:r>
              <a:rPr lang="en-US" sz="3200" dirty="0">
                <a:solidFill>
                  <a:srgbClr val="595959"/>
                </a:solidFill>
                <a:latin typeface="+mj-lt"/>
                <a:ea typeface="+mj-ea"/>
                <a:cs typeface="+mj-cs"/>
              </a:rPr>
              <a:t> Continue monitoring domestic and imported cosmetics for lead impurities</a:t>
            </a:r>
            <a:endParaRPr lang="en-US" sz="3200" kern="1200" dirty="0">
              <a:solidFill>
                <a:srgbClr val="595959"/>
              </a:solidFill>
              <a:effectLst/>
              <a:latin typeface="+mj-lt"/>
              <a:ea typeface="+mj-ea"/>
              <a:cs typeface="+mj-cs"/>
            </a:endParaRPr>
          </a:p>
          <a:p>
            <a:pPr lvl="1"/>
            <a:r>
              <a:rPr lang="en-US" sz="3200" dirty="0">
                <a:solidFill>
                  <a:srgbClr val="595959"/>
                </a:solidFill>
                <a:latin typeface="+mj-lt"/>
                <a:ea typeface="+mj-ea"/>
                <a:cs typeface="+mj-cs"/>
              </a:rPr>
              <a:t> Participate in international lead reduction efforts</a:t>
            </a:r>
          </a:p>
          <a:p>
            <a:pPr lvl="1"/>
            <a:r>
              <a:rPr lang="en-US" sz="3200" dirty="0">
                <a:solidFill>
                  <a:srgbClr val="595959"/>
                </a:solidFill>
                <a:latin typeface="+mj-lt"/>
                <a:ea typeface="+mj-ea"/>
                <a:cs typeface="+mj-cs"/>
              </a:rPr>
              <a:t> Monitor, post results of lead levels in cosmetic products</a:t>
            </a:r>
          </a:p>
          <a:p>
            <a:pPr lvl="1"/>
            <a:r>
              <a:rPr lang="en-US" sz="3200" kern="1200" dirty="0">
                <a:solidFill>
                  <a:srgbClr val="595959"/>
                </a:solidFill>
                <a:effectLst/>
                <a:latin typeface="+mj-lt"/>
                <a:ea typeface="+mj-ea"/>
                <a:cs typeface="+mj-cs"/>
              </a:rPr>
              <a:t> </a:t>
            </a:r>
            <a:r>
              <a:rPr lang="en-US" sz="3200" dirty="0">
                <a:solidFill>
                  <a:srgbClr val="595959"/>
                </a:solidFill>
                <a:latin typeface="+mj-lt"/>
                <a:ea typeface="+mj-ea"/>
                <a:cs typeface="+mj-cs"/>
              </a:rPr>
              <a:t>Issue final guidance for a maximum lead level in cosmetic products</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E880ACFE-B39A-456A-9AB8-8CCA6F46EEE6}"/>
              </a:ext>
            </a:extLst>
          </p:cNvPr>
          <p:cNvSpPr>
            <a:spLocks noGrp="1"/>
          </p:cNvSpPr>
          <p:nvPr>
            <p:ph type="sldNum" sz="quarter" idx="12"/>
          </p:nvPr>
        </p:nvSpPr>
        <p:spPr/>
        <p:txBody>
          <a:bodyPr/>
          <a:lstStyle/>
          <a:p>
            <a:fld id="{162F1D00-BD13-4404-86B0-79703945A0A7}" type="slidenum">
              <a:rPr lang="en-US" smtClean="0">
                <a:solidFill>
                  <a:prstClr val="white"/>
                </a:solidFill>
              </a:rPr>
              <a:pPr/>
              <a:t>19</a:t>
            </a:fld>
            <a:endParaRPr lang="en-US" dirty="0">
              <a:solidFill>
                <a:prstClr val="white"/>
              </a:solidFill>
            </a:endParaRPr>
          </a:p>
        </p:txBody>
      </p:sp>
    </p:spTree>
    <p:extLst>
      <p:ext uri="{BB962C8B-B14F-4D97-AF65-F5344CB8AC3E}">
        <p14:creationId xmlns:p14="http://schemas.microsoft.com/office/powerpoint/2010/main" val="289692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FDB26-C318-4DD5-B3BC-91F0DB1E8B0E}"/>
              </a:ext>
            </a:extLst>
          </p:cNvPr>
          <p:cNvSpPr>
            <a:spLocks noGrp="1"/>
          </p:cNvSpPr>
          <p:nvPr>
            <p:ph type="title"/>
          </p:nvPr>
        </p:nvSpPr>
        <p:spPr/>
        <p:txBody>
          <a:bodyPr/>
          <a:lstStyle/>
          <a:p>
            <a:pPr algn="ctr"/>
            <a:r>
              <a:rPr lang="en-US" dirty="0"/>
              <a:t>Federal Action Plan To Reduce Childhood Lead Exposures and Associated Health Impacts</a:t>
            </a:r>
          </a:p>
        </p:txBody>
      </p:sp>
      <p:sp>
        <p:nvSpPr>
          <p:cNvPr id="3" name="Content Placeholder 2">
            <a:extLst>
              <a:ext uri="{FF2B5EF4-FFF2-40B4-BE49-F238E27FC236}">
                <a16:creationId xmlns:a16="http://schemas.microsoft.com/office/drawing/2014/main" xmlns="" id="{92E3D097-457E-485E-97B5-FD3BE5A63E51}"/>
              </a:ext>
            </a:extLst>
          </p:cNvPr>
          <p:cNvSpPr>
            <a:spLocks noGrp="1"/>
          </p:cNvSpPr>
          <p:nvPr>
            <p:ph idx="1"/>
          </p:nvPr>
        </p:nvSpPr>
        <p:spPr>
          <a:xfrm>
            <a:off x="548511" y="1455061"/>
            <a:ext cx="11264609" cy="4631414"/>
          </a:xfrm>
        </p:spPr>
        <p:txBody>
          <a:bodyPr>
            <a:noAutofit/>
          </a:bodyPr>
          <a:lstStyle/>
          <a:p>
            <a:r>
              <a:rPr lang="en-US" sz="3200" dirty="0"/>
              <a:t> Product of </a:t>
            </a:r>
            <a:r>
              <a:rPr lang="en-US" sz="3200" i="1" dirty="0"/>
              <a:t>President’s Task Force on Environmental </a:t>
            </a:r>
            <a:br>
              <a:rPr lang="en-US" sz="3200" i="1" dirty="0"/>
            </a:br>
            <a:r>
              <a:rPr lang="en-US" sz="3200" i="1" dirty="0"/>
              <a:t>Health Risks and Safety Risks to Children</a:t>
            </a:r>
          </a:p>
          <a:p>
            <a:pPr lvl="1"/>
            <a:r>
              <a:rPr lang="en-US" sz="3200" dirty="0"/>
              <a:t> EPA and HHS are the Task Force co-chairs</a:t>
            </a:r>
          </a:p>
          <a:p>
            <a:pPr lvl="1"/>
            <a:r>
              <a:rPr lang="en-US" sz="3200" dirty="0"/>
              <a:t> CDC, EPA, HUD co-chair the Lead Subcommittee</a:t>
            </a:r>
          </a:p>
          <a:p>
            <a:r>
              <a:rPr lang="en-US" sz="3200" dirty="0"/>
              <a:t> The Action Plan is a blueprint for reducing lead exposure through collaboration among federal agencies and with stakeholders (e.g., states, tribes, local communities, businesses, nonprofits, healthcare providers, educators, property owners/managers, parents, etc.)</a:t>
            </a:r>
          </a:p>
        </p:txBody>
      </p:sp>
      <p:sp>
        <p:nvSpPr>
          <p:cNvPr id="4" name="Slide Number Placeholder 3">
            <a:extLst>
              <a:ext uri="{FF2B5EF4-FFF2-40B4-BE49-F238E27FC236}">
                <a16:creationId xmlns:a16="http://schemas.microsoft.com/office/drawing/2014/main" xmlns="" id="{EBE73DED-A350-4DFE-8590-9185EAB2E1B9}"/>
              </a:ext>
            </a:extLst>
          </p:cNvPr>
          <p:cNvSpPr>
            <a:spLocks noGrp="1"/>
          </p:cNvSpPr>
          <p:nvPr>
            <p:ph type="sldNum" sz="quarter" idx="12"/>
          </p:nvPr>
        </p:nvSpPr>
        <p:spPr/>
        <p:txBody>
          <a:bodyPr/>
          <a:lstStyle/>
          <a:p>
            <a:fld id="{162F1D00-BD13-4404-86B0-79703945A0A7}"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341670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C4A-8E44-4604-A9A1-8B942274A919}"/>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BB3D0F2-8404-4150-8933-A141926C42A8}"/>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1.8:</a:t>
            </a:r>
            <a:r>
              <a:rPr lang="en-US" kern="1200" dirty="0">
                <a:solidFill>
                  <a:srgbClr val="595959"/>
                </a:solidFill>
                <a:effectLst/>
                <a:latin typeface="+mj-lt"/>
                <a:ea typeface="+mj-ea"/>
                <a:cs typeface="+mj-cs"/>
              </a:rPr>
              <a:t> </a:t>
            </a:r>
            <a:r>
              <a:rPr lang="en-US" sz="3200" kern="1200" dirty="0">
                <a:solidFill>
                  <a:srgbClr val="595959"/>
                </a:solidFill>
                <a:effectLst/>
                <a:latin typeface="+mj-lt"/>
                <a:ea typeface="+mj-ea"/>
                <a:cs typeface="+mj-cs"/>
              </a:rPr>
              <a:t>Reduce</a:t>
            </a:r>
            <a:r>
              <a:rPr lang="en-US" kern="1200" dirty="0">
                <a:solidFill>
                  <a:srgbClr val="595959"/>
                </a:solidFill>
                <a:effectLst/>
                <a:latin typeface="+mj-lt"/>
                <a:ea typeface="+mj-ea"/>
                <a:cs typeface="+mj-cs"/>
              </a:rPr>
              <a:t> </a:t>
            </a:r>
            <a:r>
              <a:rPr lang="en-US" sz="3200" dirty="0">
                <a:solidFill>
                  <a:srgbClr val="595959"/>
                </a:solidFill>
                <a:latin typeface="+mj-lt"/>
                <a:ea typeface="+mj-ea"/>
                <a:cs typeface="+mj-cs"/>
              </a:rPr>
              <a:t>Exposure</a:t>
            </a:r>
            <a:r>
              <a:rPr lang="en-US" dirty="0">
                <a:solidFill>
                  <a:srgbClr val="595959"/>
                </a:solidFill>
                <a:latin typeface="+mj-lt"/>
                <a:ea typeface="+mj-ea"/>
                <a:cs typeface="+mj-cs"/>
              </a:rPr>
              <a:t> </a:t>
            </a:r>
            <a:r>
              <a:rPr lang="en-US" sz="3200" dirty="0">
                <a:solidFill>
                  <a:srgbClr val="595959"/>
                </a:solidFill>
                <a:latin typeface="+mj-lt"/>
                <a:ea typeface="+mj-ea"/>
                <a:cs typeface="+mj-cs"/>
              </a:rPr>
              <a:t>to</a:t>
            </a:r>
            <a:r>
              <a:rPr lang="en-US" dirty="0">
                <a:solidFill>
                  <a:srgbClr val="595959"/>
                </a:solidFill>
                <a:latin typeface="+mj-lt"/>
                <a:ea typeface="+mj-ea"/>
                <a:cs typeface="+mj-cs"/>
              </a:rPr>
              <a:t> </a:t>
            </a:r>
            <a:r>
              <a:rPr lang="en-US" sz="3200" dirty="0">
                <a:solidFill>
                  <a:srgbClr val="595959"/>
                </a:solidFill>
                <a:latin typeface="+mj-lt"/>
                <a:ea typeface="+mj-ea"/>
                <a:cs typeface="+mj-cs"/>
              </a:rPr>
              <a:t>Lead</a:t>
            </a:r>
            <a:r>
              <a:rPr lang="en-US" dirty="0">
                <a:solidFill>
                  <a:srgbClr val="595959"/>
                </a:solidFill>
                <a:latin typeface="+mj-lt"/>
                <a:ea typeface="+mj-ea"/>
                <a:cs typeface="+mj-cs"/>
              </a:rPr>
              <a:t> </a:t>
            </a:r>
            <a:r>
              <a:rPr lang="en-US" sz="3200" dirty="0">
                <a:solidFill>
                  <a:srgbClr val="595959"/>
                </a:solidFill>
                <a:latin typeface="+mj-lt"/>
                <a:ea typeface="+mj-ea"/>
                <a:cs typeface="+mj-cs"/>
              </a:rPr>
              <a:t>in</a:t>
            </a:r>
            <a:r>
              <a:rPr lang="en-US" dirty="0">
                <a:solidFill>
                  <a:srgbClr val="595959"/>
                </a:solidFill>
                <a:latin typeface="+mj-lt"/>
                <a:ea typeface="+mj-ea"/>
                <a:cs typeface="+mj-cs"/>
              </a:rPr>
              <a:t> </a:t>
            </a:r>
            <a:r>
              <a:rPr lang="en-US" sz="3200" dirty="0">
                <a:solidFill>
                  <a:srgbClr val="595959"/>
                </a:solidFill>
                <a:latin typeface="+mj-lt"/>
                <a:ea typeface="+mj-ea"/>
                <a:cs typeface="+mj-cs"/>
              </a:rPr>
              <a:t>Consumer Products</a:t>
            </a:r>
            <a:r>
              <a:rPr lang="en-US" sz="1600" dirty="0">
                <a:solidFill>
                  <a:srgbClr val="595959"/>
                </a:solidFill>
                <a:latin typeface="+mj-lt"/>
                <a:ea typeface="+mj-ea"/>
                <a:cs typeface="+mj-cs"/>
              </a:rPr>
              <a:t> </a:t>
            </a:r>
            <a:r>
              <a:rPr lang="en-US" sz="3200" dirty="0">
                <a:solidFill>
                  <a:srgbClr val="595959"/>
                </a:solidFill>
                <a:latin typeface="+mj-lt"/>
                <a:ea typeface="+mj-ea"/>
                <a:cs typeface="+mj-cs"/>
              </a:rPr>
              <a:t>-</a:t>
            </a:r>
            <a:r>
              <a:rPr lang="en-US" sz="1600" dirty="0">
                <a:solidFill>
                  <a:srgbClr val="595959"/>
                </a:solidFill>
                <a:latin typeface="+mj-lt"/>
                <a:ea typeface="+mj-ea"/>
                <a:cs typeface="+mj-cs"/>
              </a:rPr>
              <a:t> </a:t>
            </a:r>
            <a:r>
              <a:rPr lang="en-US" sz="3200" dirty="0">
                <a:solidFill>
                  <a:srgbClr val="595959"/>
                </a:solidFill>
                <a:latin typeface="+mj-lt"/>
                <a:ea typeface="+mj-ea"/>
                <a:cs typeface="+mj-cs"/>
              </a:rPr>
              <a:t>CPSC</a:t>
            </a:r>
          </a:p>
          <a:p>
            <a:pPr lvl="1"/>
            <a:r>
              <a:rPr lang="en-US" sz="3200" dirty="0">
                <a:solidFill>
                  <a:srgbClr val="595959"/>
                </a:solidFill>
                <a:latin typeface="+mj-lt"/>
                <a:ea typeface="+mj-ea"/>
                <a:cs typeface="+mj-cs"/>
              </a:rPr>
              <a:t> Continue to enforce regulations regarding lead content and lead paint limits for consumer products</a:t>
            </a:r>
          </a:p>
          <a:p>
            <a:pPr lvl="1"/>
            <a:r>
              <a:rPr lang="en-US" sz="3200" dirty="0">
                <a:solidFill>
                  <a:srgbClr val="595959"/>
                </a:solidFill>
                <a:latin typeface="+mj-lt"/>
                <a:ea typeface="+mj-ea"/>
                <a:cs typeface="+mj-cs"/>
              </a:rPr>
              <a:t> Continue to enforce labeling requirements to prevent consumer product-related lead exposure </a:t>
            </a:r>
          </a:p>
          <a:p>
            <a:pPr lvl="1"/>
            <a:r>
              <a:rPr lang="en-US" sz="3200" dirty="0">
                <a:solidFill>
                  <a:srgbClr val="595959"/>
                </a:solidFill>
                <a:latin typeface="+mj-lt"/>
                <a:ea typeface="+mj-ea"/>
                <a:cs typeface="+mj-cs"/>
              </a:rPr>
              <a:t> Work internationally to improve foreign suppliers’ compliance with U.S. lead-based paint and total lead content requirements</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E880ACFE-B39A-456A-9AB8-8CCA6F46EEE6}"/>
              </a:ext>
            </a:extLst>
          </p:cNvPr>
          <p:cNvSpPr>
            <a:spLocks noGrp="1"/>
          </p:cNvSpPr>
          <p:nvPr>
            <p:ph type="sldNum" sz="quarter" idx="12"/>
          </p:nvPr>
        </p:nvSpPr>
        <p:spPr/>
        <p:txBody>
          <a:bodyPr/>
          <a:lstStyle/>
          <a:p>
            <a:fld id="{162F1D00-BD13-4404-86B0-79703945A0A7}"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129027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7385F-BA8B-45DC-AD0C-853304316755}"/>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1: Reduce Children’s Exposure to Lead Sources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9FEF222D-2DCB-4E77-99BC-A03C43AE6B0C}"/>
              </a:ext>
            </a:extLst>
          </p:cNvPr>
          <p:cNvSpPr>
            <a:spLocks noGrp="1"/>
          </p:cNvSpPr>
          <p:nvPr>
            <p:ph idx="1"/>
          </p:nvPr>
        </p:nvSpPr>
        <p:spPr>
          <a:xfrm>
            <a:off x="548513" y="1836062"/>
            <a:ext cx="11264608" cy="4682983"/>
          </a:xfrm>
        </p:spPr>
        <p:txBody>
          <a:bodyPr>
            <a:normAutofit fontScale="92500" lnSpcReduction="10000"/>
          </a:bodyPr>
          <a:lstStyle/>
          <a:p>
            <a:pPr lvl="0"/>
            <a:r>
              <a:rPr lang="en-US" sz="3200" kern="1200" dirty="0">
                <a:solidFill>
                  <a:srgbClr val="595959"/>
                </a:solidFill>
                <a:effectLst/>
                <a:latin typeface="+mj-lt"/>
                <a:ea typeface="+mj-ea"/>
                <a:cs typeface="+mj-cs"/>
              </a:rPr>
              <a:t>1.9: Reduce Lead Exposure Through Enforcement </a:t>
            </a:r>
            <a:br>
              <a:rPr lang="en-US" sz="3200" kern="1200" dirty="0">
                <a:solidFill>
                  <a:srgbClr val="595959"/>
                </a:solidFill>
                <a:effectLst/>
                <a:latin typeface="+mj-lt"/>
                <a:ea typeface="+mj-ea"/>
                <a:cs typeface="+mj-cs"/>
              </a:rPr>
            </a:br>
            <a:r>
              <a:rPr lang="en-US" sz="3200" kern="1200" dirty="0">
                <a:solidFill>
                  <a:srgbClr val="595959"/>
                </a:solidFill>
                <a:effectLst/>
                <a:latin typeface="+mj-lt"/>
                <a:ea typeface="+mj-ea"/>
                <a:cs typeface="+mj-cs"/>
              </a:rPr>
              <a:t>and Compliance Assistance </a:t>
            </a:r>
          </a:p>
          <a:p>
            <a:pPr lvl="1"/>
            <a:r>
              <a:rPr lang="en-US" sz="3200" kern="1200" dirty="0">
                <a:solidFill>
                  <a:srgbClr val="595959"/>
                </a:solidFill>
                <a:effectLst/>
                <a:latin typeface="+mj-lt"/>
                <a:ea typeface="+mj-ea"/>
                <a:cs typeface="+mj-cs"/>
              </a:rPr>
              <a:t> HUD: Conduct administrative enforcement of Lead Disclosure Rule (rent or buy pre-1978 housing) (200 K units so far made lead safe per settlement agreements)</a:t>
            </a:r>
          </a:p>
          <a:p>
            <a:pPr lvl="1"/>
            <a:r>
              <a:rPr lang="en-US" sz="3200" kern="1200" dirty="0">
                <a:solidFill>
                  <a:srgbClr val="595959"/>
                </a:solidFill>
                <a:effectLst/>
                <a:latin typeface="+mj-lt"/>
                <a:ea typeface="+mj-ea"/>
                <a:cs typeface="+mj-cs"/>
              </a:rPr>
              <a:t> HUD, EPA, DOJ: </a:t>
            </a:r>
            <a:r>
              <a:rPr lang="en-US" sz="3200" dirty="0">
                <a:solidFill>
                  <a:srgbClr val="595959"/>
                </a:solidFill>
              </a:rPr>
              <a:t>Conduct administrative enforcement of Lead Safe Housing Rule (assisted pre-1978 housing)</a:t>
            </a:r>
            <a:endParaRPr lang="en-US" sz="3200" kern="1200" dirty="0">
              <a:solidFill>
                <a:srgbClr val="595959"/>
              </a:solidFill>
              <a:effectLst/>
              <a:latin typeface="+mj-lt"/>
              <a:ea typeface="+mj-ea"/>
              <a:cs typeface="+mj-cs"/>
            </a:endParaRPr>
          </a:p>
          <a:p>
            <a:pPr lvl="1"/>
            <a:r>
              <a:rPr lang="en-US" sz="3200" kern="1200" dirty="0">
                <a:solidFill>
                  <a:srgbClr val="595959"/>
                </a:solidFill>
                <a:effectLst/>
                <a:latin typeface="+mj-lt"/>
                <a:ea typeface="+mj-ea"/>
                <a:cs typeface="+mj-cs"/>
              </a:rPr>
              <a:t>HUD, EPA: Provide compliance assistance for homes and communities with lead-based paint, lead-contaminated drinking water, and lead-contaminated soil problems</a:t>
            </a:r>
          </a:p>
        </p:txBody>
      </p:sp>
      <p:sp>
        <p:nvSpPr>
          <p:cNvPr id="4" name="Slide Number Placeholder 3">
            <a:extLst>
              <a:ext uri="{FF2B5EF4-FFF2-40B4-BE49-F238E27FC236}">
                <a16:creationId xmlns:a16="http://schemas.microsoft.com/office/drawing/2014/main" xmlns="" id="{793AADD3-5F01-4095-8DD8-3EF957325B00}"/>
              </a:ext>
            </a:extLst>
          </p:cNvPr>
          <p:cNvSpPr>
            <a:spLocks noGrp="1"/>
          </p:cNvSpPr>
          <p:nvPr>
            <p:ph type="sldNum" sz="quarter" idx="12"/>
          </p:nvPr>
        </p:nvSpPr>
        <p:spPr/>
        <p:txBody>
          <a:bodyPr/>
          <a:lstStyle/>
          <a:p>
            <a:fld id="{162F1D00-BD13-4404-86B0-79703945A0A7}"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71516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CD8EB-2A8A-4567-A3A4-65CDA2A6C455}"/>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881D5F3-5120-4BB7-B7B2-7FEC05F9BB64}"/>
              </a:ext>
            </a:extLst>
          </p:cNvPr>
          <p:cNvSpPr>
            <a:spLocks noGrp="1"/>
          </p:cNvSpPr>
          <p:nvPr>
            <p:ph idx="1"/>
          </p:nvPr>
        </p:nvSpPr>
        <p:spPr>
          <a:xfrm>
            <a:off x="548513" y="1836062"/>
            <a:ext cx="11264608" cy="4144963"/>
          </a:xfrm>
        </p:spPr>
        <p:txBody>
          <a:bodyPr>
            <a:normAutofit fontScale="92500" lnSpcReduction="10000"/>
          </a:bodyPr>
          <a:lstStyle/>
          <a:p>
            <a:pPr lvl="0"/>
            <a:r>
              <a:rPr lang="en-US" sz="3200" kern="1200" dirty="0">
                <a:solidFill>
                  <a:srgbClr val="595959"/>
                </a:solidFill>
                <a:effectLst/>
                <a:latin typeface="+mj-lt"/>
                <a:ea typeface="+mj-ea"/>
                <a:cs typeface="+mj-cs"/>
              </a:rPr>
              <a:t>2.1: Improve Surveillance of Blood Lead Levels to Identify Children Exposed to Lead</a:t>
            </a:r>
          </a:p>
          <a:p>
            <a:pPr lvl="1"/>
            <a:r>
              <a:rPr lang="en-US" sz="3200" kern="1200" dirty="0">
                <a:solidFill>
                  <a:srgbClr val="595959"/>
                </a:solidFill>
                <a:effectLst/>
                <a:latin typeface="+mj-lt"/>
                <a:ea typeface="+mj-ea"/>
                <a:cs typeface="+mj-cs"/>
              </a:rPr>
              <a:t> </a:t>
            </a:r>
            <a:r>
              <a:rPr lang="en-US" sz="3200" dirty="0"/>
              <a:t>HHS/CDC/NCEH: </a:t>
            </a:r>
            <a:r>
              <a:rPr lang="en-US" sz="3200" dirty="0">
                <a:latin typeface="+mj-lt"/>
              </a:rPr>
              <a:t>Evaluate updating children’s blood lead reference value</a:t>
            </a:r>
            <a:endParaRPr lang="en-US" sz="3200" kern="1200" dirty="0">
              <a:solidFill>
                <a:srgbClr val="595959"/>
              </a:solidFill>
              <a:effectLst/>
              <a:latin typeface="+mj-lt"/>
              <a:ea typeface="+mj-ea"/>
              <a:cs typeface="+mj-cs"/>
            </a:endParaRPr>
          </a:p>
          <a:p>
            <a:pPr lvl="1"/>
            <a:r>
              <a:rPr lang="en-US" sz="3200" kern="1200" dirty="0">
                <a:solidFill>
                  <a:srgbClr val="595959"/>
                </a:solidFill>
                <a:effectLst/>
                <a:latin typeface="+mj-lt"/>
                <a:ea typeface="+mj-ea"/>
                <a:cs typeface="+mj-cs"/>
              </a:rPr>
              <a:t> HUD: Evaluate grant programs with state, tribal, and local partners to identify best practices and gaps in services to address in new funding opportunities</a:t>
            </a:r>
          </a:p>
          <a:p>
            <a:pPr lvl="1"/>
            <a:r>
              <a:rPr lang="en-US" sz="3200" dirty="0">
                <a:solidFill>
                  <a:srgbClr val="595959"/>
                </a:solidFill>
                <a:latin typeface="+mj-lt"/>
                <a:ea typeface="+mj-ea"/>
                <a:cs typeface="+mj-cs"/>
              </a:rPr>
              <a:t> CDC: Refine national health objectives (e.g., Healthy People 2030) for children’s BLLs to focus on highest risk populations</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5C74223D-EB9E-4DB9-9BD0-F82549D2F0CB}"/>
              </a:ext>
            </a:extLst>
          </p:cNvPr>
          <p:cNvSpPr>
            <a:spLocks noGrp="1"/>
          </p:cNvSpPr>
          <p:nvPr>
            <p:ph type="sldNum" sz="quarter" idx="12"/>
          </p:nvPr>
        </p:nvSpPr>
        <p:spPr/>
        <p:txBody>
          <a:bodyPr/>
          <a:lstStyle/>
          <a:p>
            <a:fld id="{162F1D00-BD13-4404-86B0-79703945A0A7}"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71323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CD8EB-2A8A-4567-A3A4-65CDA2A6C455}"/>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881D5F3-5120-4BB7-B7B2-7FEC05F9BB64}"/>
              </a:ext>
            </a:extLst>
          </p:cNvPr>
          <p:cNvSpPr>
            <a:spLocks noGrp="1"/>
          </p:cNvSpPr>
          <p:nvPr>
            <p:ph idx="1"/>
          </p:nvPr>
        </p:nvSpPr>
        <p:spPr>
          <a:xfrm>
            <a:off x="548513" y="1871922"/>
            <a:ext cx="11264608" cy="4593614"/>
          </a:xfrm>
        </p:spPr>
        <p:txBody>
          <a:bodyPr>
            <a:normAutofit fontScale="92500" lnSpcReduction="20000"/>
          </a:bodyPr>
          <a:lstStyle/>
          <a:p>
            <a:pPr lvl="0"/>
            <a:r>
              <a:rPr lang="en-US" sz="3200" kern="1200" dirty="0">
                <a:solidFill>
                  <a:srgbClr val="595959"/>
                </a:solidFill>
                <a:effectLst/>
                <a:latin typeface="+mj-lt"/>
                <a:ea typeface="+mj-ea"/>
                <a:cs typeface="+mj-cs"/>
              </a:rPr>
              <a:t>2.1: Improve Surveillance of Blood Lead Levels to Identify Children Exposed to Lead</a:t>
            </a:r>
          </a:p>
          <a:p>
            <a:pPr lvl="1"/>
            <a:r>
              <a:rPr lang="en-US" sz="3200" kern="1200" dirty="0">
                <a:solidFill>
                  <a:srgbClr val="595959"/>
                </a:solidFill>
                <a:effectLst/>
                <a:latin typeface="+mj-lt"/>
                <a:ea typeface="+mj-ea"/>
                <a:cs typeface="+mj-cs"/>
              </a:rPr>
              <a:t> </a:t>
            </a:r>
            <a:r>
              <a:rPr lang="en-US" sz="3200" dirty="0">
                <a:solidFill>
                  <a:srgbClr val="595959"/>
                </a:solidFill>
              </a:rPr>
              <a:t>CMS, CDC, USDA: </a:t>
            </a:r>
            <a:r>
              <a:rPr lang="en-US" sz="3200" dirty="0">
                <a:solidFill>
                  <a:srgbClr val="595959"/>
                </a:solidFill>
                <a:latin typeface="+mj-lt"/>
                <a:ea typeface="+mj-ea"/>
                <a:cs typeface="+mj-cs"/>
              </a:rPr>
              <a:t>Explore improving utility of required blood testing in Medicaid and the Supplemental Nutrition Program for Women, Infants, and Children (WIC)</a:t>
            </a:r>
            <a:endParaRPr lang="en-US" sz="3200" kern="1200" dirty="0">
              <a:solidFill>
                <a:srgbClr val="595959"/>
              </a:solidFill>
              <a:effectLst/>
              <a:latin typeface="+mj-lt"/>
              <a:ea typeface="+mj-ea"/>
              <a:cs typeface="+mj-cs"/>
            </a:endParaRPr>
          </a:p>
          <a:p>
            <a:pPr lvl="1"/>
            <a:r>
              <a:rPr lang="en-US" sz="3200" kern="1200" dirty="0">
                <a:solidFill>
                  <a:srgbClr val="595959"/>
                </a:solidFill>
                <a:effectLst/>
                <a:latin typeface="+mj-lt"/>
                <a:ea typeface="+mj-ea"/>
                <a:cs typeface="+mj-cs"/>
              </a:rPr>
              <a:t> CDC</a:t>
            </a:r>
            <a:r>
              <a:rPr lang="en-US" sz="3200" dirty="0">
                <a:solidFill>
                  <a:srgbClr val="595959"/>
                </a:solidFill>
                <a:latin typeface="+mj-lt"/>
                <a:ea typeface="+mj-ea"/>
                <a:cs typeface="+mj-cs"/>
              </a:rPr>
              <a:t>: Conduct targeted screening surveys and/or small-area prevalence studies to identify localities with high lead exposure risk </a:t>
            </a:r>
            <a:endParaRPr lang="en-US" sz="3200" kern="1200" dirty="0">
              <a:solidFill>
                <a:srgbClr val="595959"/>
              </a:solidFill>
              <a:effectLst/>
              <a:latin typeface="+mj-lt"/>
              <a:ea typeface="+mj-ea"/>
              <a:cs typeface="+mj-cs"/>
            </a:endParaRPr>
          </a:p>
          <a:p>
            <a:pPr lvl="1"/>
            <a:r>
              <a:rPr lang="en-US" sz="3200" dirty="0">
                <a:solidFill>
                  <a:srgbClr val="595959"/>
                </a:solidFill>
                <a:latin typeface="+mj-lt"/>
                <a:ea typeface="+mj-ea"/>
                <a:cs typeface="+mj-cs"/>
              </a:rPr>
              <a:t> HHS/HIS, CDC, EPA, HUD, USDA: Better understand childhood lead exposures through collaboration with tribal partners; improve federal programs.</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5C74223D-EB9E-4DB9-9BD0-F82549D2F0CB}"/>
              </a:ext>
            </a:extLst>
          </p:cNvPr>
          <p:cNvSpPr>
            <a:spLocks noGrp="1"/>
          </p:cNvSpPr>
          <p:nvPr>
            <p:ph type="sldNum" sz="quarter" idx="12"/>
          </p:nvPr>
        </p:nvSpPr>
        <p:spPr/>
        <p:txBody>
          <a:bodyPr/>
          <a:lstStyle/>
          <a:p>
            <a:fld id="{162F1D00-BD13-4404-86B0-79703945A0A7}"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3543995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4FD78-4E15-4B22-ACDA-5A11931FB41D}"/>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5C58312D-36CA-43D7-9604-BD245A24F68B}"/>
              </a:ext>
            </a:extLst>
          </p:cNvPr>
          <p:cNvSpPr>
            <a:spLocks noGrp="1"/>
          </p:cNvSpPr>
          <p:nvPr>
            <p:ph idx="1"/>
          </p:nvPr>
        </p:nvSpPr>
        <p:spPr>
          <a:xfrm>
            <a:off x="548513" y="1809167"/>
            <a:ext cx="11264608" cy="4144963"/>
          </a:xfrm>
        </p:spPr>
        <p:txBody>
          <a:bodyPr>
            <a:noAutofit/>
          </a:bodyPr>
          <a:lstStyle/>
          <a:p>
            <a:pPr lvl="0">
              <a:lnSpc>
                <a:spcPts val="3400"/>
              </a:lnSpc>
            </a:pPr>
            <a:r>
              <a:rPr lang="en-US" sz="3200" kern="1200" dirty="0">
                <a:solidFill>
                  <a:srgbClr val="595959"/>
                </a:solidFill>
                <a:effectLst/>
                <a:latin typeface="+mj-lt"/>
                <a:ea typeface="+mj-ea"/>
                <a:cs typeface="+mj-cs"/>
              </a:rPr>
              <a:t>2.2: Facilitate Follow-up Blood Lead Testing and Monitoring of Children Identified as Lead-Exposed</a:t>
            </a:r>
          </a:p>
          <a:p>
            <a:pPr lvl="1">
              <a:lnSpc>
                <a:spcPts val="3400"/>
              </a:lnSpc>
            </a:pPr>
            <a:r>
              <a:rPr lang="en-US" sz="3200" dirty="0">
                <a:solidFill>
                  <a:srgbClr val="595959"/>
                </a:solidFill>
                <a:latin typeface="Rockwell" panose="02060603020205020403" pitchFamily="18" charset="0"/>
              </a:rPr>
              <a:t> CDC, CMS, HUD: Enhance ways  to work </a:t>
            </a:r>
            <a:r>
              <a:rPr lang="en-US" sz="3200" dirty="0">
                <a:solidFill>
                  <a:srgbClr val="595959"/>
                </a:solidFill>
                <a:latin typeface="+mj-lt"/>
                <a:ea typeface="+mj-ea"/>
                <a:cs typeface="+mj-cs"/>
              </a:rPr>
              <a:t>with state, tribal and local communities to match children identified as lead-exposed with local environmental assessment services and enhanced health services</a:t>
            </a:r>
          </a:p>
          <a:p>
            <a:pPr lvl="1">
              <a:lnSpc>
                <a:spcPts val="3400"/>
              </a:lnSpc>
            </a:pPr>
            <a:r>
              <a:rPr lang="en-US" sz="3200" kern="1200" dirty="0">
                <a:solidFill>
                  <a:srgbClr val="595959"/>
                </a:solidFill>
                <a:effectLst/>
                <a:latin typeface="+mj-lt"/>
                <a:ea typeface="+mj-ea"/>
                <a:cs typeface="+mj-cs"/>
              </a:rPr>
              <a:t> ATSDR, EPA/OCHP: </a:t>
            </a:r>
            <a:r>
              <a:rPr lang="en-US" sz="3200" dirty="0">
                <a:solidFill>
                  <a:srgbClr val="595959"/>
                </a:solidFill>
                <a:latin typeface="+mj-lt"/>
                <a:ea typeface="+mj-ea"/>
                <a:cs typeface="+mj-cs"/>
              </a:rPr>
              <a:t>Support Pediatric Env. H. Specialty Units* in increasing # of obstetricians, pediatricians, </a:t>
            </a:r>
            <a:r>
              <a:rPr lang="en-US" sz="3200" dirty="0">
                <a:solidFill>
                  <a:srgbClr val="595959"/>
                </a:solidFill>
              </a:rPr>
              <a:t>nurses, </a:t>
            </a:r>
            <a:r>
              <a:rPr lang="en-US" sz="3200" dirty="0">
                <a:solidFill>
                  <a:srgbClr val="595959"/>
                </a:solidFill>
                <a:latin typeface="+mj-lt"/>
                <a:ea typeface="+mj-ea"/>
                <a:cs typeface="+mj-cs"/>
              </a:rPr>
              <a:t>and with continuing education on prevention, diagnosis, management and treatment of lead exposure</a:t>
            </a:r>
            <a:r>
              <a:rPr lang="en-US" sz="3200" dirty="0">
                <a:solidFill>
                  <a:srgbClr val="595959"/>
                </a:solidFill>
              </a:rPr>
              <a:t> </a:t>
            </a:r>
          </a:p>
          <a:p>
            <a:pPr marL="228600" lvl="1" indent="0">
              <a:lnSpc>
                <a:spcPts val="3400"/>
              </a:lnSpc>
              <a:buNone/>
            </a:pPr>
            <a:r>
              <a:rPr lang="en-US" sz="2800" i="1" dirty="0">
                <a:solidFill>
                  <a:srgbClr val="595959"/>
                </a:solidFill>
              </a:rPr>
              <a:t>* E.g., NY, NJ: Sinai Icahn; CT: Harvard</a:t>
            </a:r>
          </a:p>
        </p:txBody>
      </p:sp>
      <p:sp>
        <p:nvSpPr>
          <p:cNvPr id="4" name="Slide Number Placeholder 3">
            <a:extLst>
              <a:ext uri="{FF2B5EF4-FFF2-40B4-BE49-F238E27FC236}">
                <a16:creationId xmlns:a16="http://schemas.microsoft.com/office/drawing/2014/main" xmlns="" id="{B4F8EF87-8C42-46AA-947E-F2CDB18A6C7E}"/>
              </a:ext>
            </a:extLst>
          </p:cNvPr>
          <p:cNvSpPr>
            <a:spLocks noGrp="1"/>
          </p:cNvSpPr>
          <p:nvPr>
            <p:ph type="sldNum" sz="quarter" idx="12"/>
          </p:nvPr>
        </p:nvSpPr>
        <p:spPr/>
        <p:txBody>
          <a:bodyPr/>
          <a:lstStyle/>
          <a:p>
            <a:fld id="{162F1D00-BD13-4404-86B0-79703945A0A7}"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256331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4FD78-4E15-4B22-ACDA-5A11931FB41D}"/>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5C58312D-36CA-43D7-9604-BD245A24F68B}"/>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2.2: Facilitate Follow-up Blood Lead Testing and Monitoring of Children Identified as Lead-Exposed</a:t>
            </a:r>
          </a:p>
          <a:p>
            <a:pPr lvl="1"/>
            <a:r>
              <a:rPr lang="en-US" sz="3200" kern="1200" dirty="0">
                <a:solidFill>
                  <a:srgbClr val="595959"/>
                </a:solidFill>
                <a:effectLst/>
                <a:latin typeface="+mj-lt"/>
                <a:ea typeface="+mj-ea"/>
                <a:cs typeface="+mj-cs"/>
              </a:rPr>
              <a:t> HUD: Conduct collaborative outreach and education by lead hazard control grantees to identify lead-exposed children and refer them</a:t>
            </a:r>
            <a:r>
              <a:rPr lang="en-US" sz="3200" dirty="0">
                <a:solidFill>
                  <a:srgbClr val="595959"/>
                </a:solidFill>
              </a:rPr>
              <a:t> for evaluation</a:t>
            </a:r>
            <a:endParaRPr lang="en-US" sz="3200" kern="1200" dirty="0">
              <a:solidFill>
                <a:srgbClr val="595959"/>
              </a:solidFill>
              <a:effectLst/>
              <a:latin typeface="+mj-lt"/>
              <a:ea typeface="+mj-ea"/>
              <a:cs typeface="+mj-cs"/>
            </a:endParaRPr>
          </a:p>
          <a:p>
            <a:pPr lvl="1"/>
            <a:r>
              <a:rPr lang="en-US" sz="3200" kern="1200" dirty="0">
                <a:solidFill>
                  <a:srgbClr val="595959"/>
                </a:solidFill>
                <a:effectLst/>
                <a:latin typeface="+mj-lt"/>
                <a:ea typeface="+mj-ea"/>
                <a:cs typeface="+mj-cs"/>
              </a:rPr>
              <a:t> HUD: Use Mayor’s Challenges (through National League of Cities), Community Build Events, etc., to identify lead-exposed children and refer them for evaluation</a:t>
            </a:r>
          </a:p>
        </p:txBody>
      </p:sp>
      <p:sp>
        <p:nvSpPr>
          <p:cNvPr id="4" name="Slide Number Placeholder 3">
            <a:extLst>
              <a:ext uri="{FF2B5EF4-FFF2-40B4-BE49-F238E27FC236}">
                <a16:creationId xmlns:a16="http://schemas.microsoft.com/office/drawing/2014/main" xmlns="" id="{B4F8EF87-8C42-46AA-947E-F2CDB18A6C7E}"/>
              </a:ext>
            </a:extLst>
          </p:cNvPr>
          <p:cNvSpPr>
            <a:spLocks noGrp="1"/>
          </p:cNvSpPr>
          <p:nvPr>
            <p:ph type="sldNum" sz="quarter" idx="12"/>
          </p:nvPr>
        </p:nvSpPr>
        <p:spPr/>
        <p:txBody>
          <a:bodyPr/>
          <a:lstStyle/>
          <a:p>
            <a:fld id="{162F1D00-BD13-4404-86B0-79703945A0A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1277165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1D094-ECF8-4CC2-A966-1B000ECBE363}"/>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3EBE9A44-81C3-47A7-824C-8D4A331E76E1}"/>
              </a:ext>
            </a:extLst>
          </p:cNvPr>
          <p:cNvSpPr>
            <a:spLocks noGrp="1"/>
          </p:cNvSpPr>
          <p:nvPr>
            <p:ph idx="1"/>
          </p:nvPr>
        </p:nvSpPr>
        <p:spPr>
          <a:xfrm>
            <a:off x="548513" y="1889852"/>
            <a:ext cx="11264608" cy="4896430"/>
          </a:xfrm>
        </p:spPr>
        <p:txBody>
          <a:bodyPr>
            <a:normAutofit fontScale="92500"/>
          </a:bodyPr>
          <a:lstStyle/>
          <a:p>
            <a:pPr lvl="0"/>
            <a:r>
              <a:rPr lang="en-US" sz="3200" kern="1200" dirty="0">
                <a:solidFill>
                  <a:srgbClr val="595959"/>
                </a:solidFill>
                <a:effectLst/>
                <a:latin typeface="+mj-lt"/>
                <a:ea typeface="+mj-ea"/>
                <a:cs typeface="+mj-cs"/>
              </a:rPr>
              <a:t>2.3: Facilitate Screening for Developmental Delays </a:t>
            </a:r>
            <a:br>
              <a:rPr lang="en-US" sz="3200" kern="1200" dirty="0">
                <a:solidFill>
                  <a:srgbClr val="595959"/>
                </a:solidFill>
                <a:effectLst/>
                <a:latin typeface="+mj-lt"/>
                <a:ea typeface="+mj-ea"/>
                <a:cs typeface="+mj-cs"/>
              </a:rPr>
            </a:br>
            <a:r>
              <a:rPr lang="en-US" sz="3200" kern="1200" dirty="0">
                <a:solidFill>
                  <a:srgbClr val="595959"/>
                </a:solidFill>
                <a:effectLst/>
                <a:latin typeface="+mj-lt"/>
                <a:ea typeface="+mj-ea"/>
                <a:cs typeface="+mj-cs"/>
              </a:rPr>
              <a:t>in Children Identified as Lead-Exposed</a:t>
            </a:r>
          </a:p>
          <a:p>
            <a:pPr lvl="1"/>
            <a:r>
              <a:rPr lang="en-US" sz="3200" dirty="0">
                <a:solidFill>
                  <a:srgbClr val="595959"/>
                </a:solidFill>
                <a:latin typeface="+mj-lt"/>
                <a:ea typeface="+mj-ea"/>
                <a:cs typeface="+mj-cs"/>
              </a:rPr>
              <a:t> CDC, NIH Shriver Institute: Work in and outside government where surveillance has identified children with higher BLLs.</a:t>
            </a:r>
          </a:p>
          <a:p>
            <a:pPr lvl="1"/>
            <a:r>
              <a:rPr lang="en-US" sz="3200" dirty="0">
                <a:solidFill>
                  <a:srgbClr val="595959"/>
                </a:solidFill>
                <a:latin typeface="+mj-lt"/>
                <a:ea typeface="+mj-ea"/>
                <a:cs typeface="+mj-cs"/>
              </a:rPr>
              <a:t> CDC, NIH Shriver Institute: Encourage primary care and other providers to promote developmental monitoring by providing CDC’s “Learn the Signs. Act Early” to parents and other caregivers when a child under five years of age has documented lead exposure; enhance online visibility of the Learn the Signs website materials.</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3B960B0D-E6CE-41EC-B650-0AC3602FD644}"/>
              </a:ext>
            </a:extLst>
          </p:cNvPr>
          <p:cNvSpPr>
            <a:spLocks noGrp="1"/>
          </p:cNvSpPr>
          <p:nvPr>
            <p:ph type="sldNum" sz="quarter" idx="12"/>
          </p:nvPr>
        </p:nvSpPr>
        <p:spPr/>
        <p:txBody>
          <a:bodyPr/>
          <a:lstStyle/>
          <a:p>
            <a:fld id="{162F1D00-BD13-4404-86B0-79703945A0A7}"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2968315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EAAC6C-8450-4EC0-9A48-713CFC248A29}"/>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2: Identify Lead-Exposed Children and Improve Their Health Outcomes</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28AE8385-3BD3-45A7-8D70-8C3D87B5EBF1}"/>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2.4: Facilitate Referrals and Receipt of Appropriate Services for Children Identified as At-Risk for Developmental Delays Due to Lead Exposure </a:t>
            </a:r>
          </a:p>
          <a:p>
            <a:pPr lvl="1"/>
            <a:r>
              <a:rPr lang="en-US" sz="3200" kern="1200" dirty="0">
                <a:solidFill>
                  <a:srgbClr val="595959"/>
                </a:solidFill>
                <a:effectLst/>
                <a:latin typeface="+mj-lt"/>
                <a:ea typeface="+mj-ea"/>
                <a:cs typeface="+mj-cs"/>
              </a:rPr>
              <a:t> </a:t>
            </a:r>
            <a:r>
              <a:rPr lang="en-US" sz="3200" dirty="0">
                <a:solidFill>
                  <a:srgbClr val="595959"/>
                </a:solidFill>
                <a:latin typeface="+mj-lt"/>
                <a:ea typeface="+mj-ea"/>
                <a:cs typeface="+mj-cs"/>
              </a:rPr>
              <a:t>EPA, ATSDR: Provide PEHSUs and public health agencies with resources on effective treatments for disorders and for developmental monitoring related to lead exposures</a:t>
            </a:r>
          </a:p>
          <a:p>
            <a:pPr lvl="1"/>
            <a:r>
              <a:rPr lang="en-US" sz="3200" dirty="0">
                <a:solidFill>
                  <a:srgbClr val="595959"/>
                </a:solidFill>
                <a:latin typeface="+mj-lt"/>
                <a:ea typeface="+mj-ea"/>
                <a:cs typeface="+mj-cs"/>
              </a:rPr>
              <a:t>HUD</a:t>
            </a:r>
            <a:r>
              <a:rPr lang="en-US" sz="3200" kern="1200" dirty="0">
                <a:solidFill>
                  <a:srgbClr val="595959"/>
                </a:solidFill>
                <a:effectLst/>
                <a:latin typeface="+mj-lt"/>
                <a:ea typeface="+mj-ea"/>
                <a:cs typeface="+mj-cs"/>
              </a:rPr>
              <a:t>: Use lead hazard control grantees to be local subject matter experts for state-coordinated care leadership, PEHSUs, and local health care providers</a:t>
            </a:r>
          </a:p>
        </p:txBody>
      </p:sp>
      <p:sp>
        <p:nvSpPr>
          <p:cNvPr id="4" name="Slide Number Placeholder 3">
            <a:extLst>
              <a:ext uri="{FF2B5EF4-FFF2-40B4-BE49-F238E27FC236}">
                <a16:creationId xmlns:a16="http://schemas.microsoft.com/office/drawing/2014/main" xmlns="" id="{89C303F1-E422-465A-9228-7B585528F9B3}"/>
              </a:ext>
            </a:extLst>
          </p:cNvPr>
          <p:cNvSpPr>
            <a:spLocks noGrp="1"/>
          </p:cNvSpPr>
          <p:nvPr>
            <p:ph type="sldNum" sz="quarter" idx="12"/>
          </p:nvPr>
        </p:nvSpPr>
        <p:spPr/>
        <p:txBody>
          <a:bodyPr/>
          <a:lstStyle/>
          <a:p>
            <a:fld id="{162F1D00-BD13-4404-86B0-79703945A0A7}" type="slidenum">
              <a:rPr lang="en-US" smtClean="0">
                <a:solidFill>
                  <a:prstClr val="white"/>
                </a:solidFill>
              </a:rPr>
              <a:pPr/>
              <a:t>27</a:t>
            </a:fld>
            <a:endParaRPr lang="en-US" dirty="0">
              <a:solidFill>
                <a:prstClr val="white"/>
              </a:solidFill>
            </a:endParaRPr>
          </a:p>
        </p:txBody>
      </p:sp>
    </p:spTree>
    <p:extLst>
      <p:ext uri="{BB962C8B-B14F-4D97-AF65-F5344CB8AC3E}">
        <p14:creationId xmlns:p14="http://schemas.microsoft.com/office/powerpoint/2010/main" val="268754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C7967-F4C7-4895-AE78-B6A8A7DA3717}"/>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3: Communicate More Effectively</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95FDD8DA-E2EC-4B36-8EBF-DFF728497C8E}"/>
              </a:ext>
            </a:extLst>
          </p:cNvPr>
          <p:cNvSpPr>
            <a:spLocks noGrp="1"/>
          </p:cNvSpPr>
          <p:nvPr>
            <p:ph idx="1"/>
          </p:nvPr>
        </p:nvSpPr>
        <p:spPr>
          <a:xfrm>
            <a:off x="533999" y="1836062"/>
            <a:ext cx="11264608" cy="4144963"/>
          </a:xfrm>
        </p:spPr>
        <p:txBody>
          <a:bodyPr>
            <a:noAutofit/>
          </a:bodyPr>
          <a:lstStyle/>
          <a:p>
            <a:pPr lvl="0"/>
            <a:r>
              <a:rPr lang="en-US" sz="3200" kern="1200" dirty="0">
                <a:solidFill>
                  <a:srgbClr val="595959"/>
                </a:solidFill>
                <a:effectLst/>
                <a:latin typeface="+mj-lt"/>
                <a:ea typeface="+mj-ea"/>
                <a:cs typeface="+mj-cs"/>
              </a:rPr>
              <a:t>3.1: Consolidate and Streamline Federal Lead-Related Communication and Messaging</a:t>
            </a:r>
          </a:p>
          <a:p>
            <a:pPr lvl="1"/>
            <a:r>
              <a:rPr lang="en-US" sz="3200" kern="1200" dirty="0">
                <a:solidFill>
                  <a:srgbClr val="595959"/>
                </a:solidFill>
                <a:effectLst/>
                <a:latin typeface="+mj-lt"/>
                <a:ea typeface="+mj-ea"/>
                <a:cs typeface="+mj-cs"/>
              </a:rPr>
              <a:t> CEHTF: Create online portal to enhance, consolidate and streamline federal-wide public lead communication, with links to agency-specific information</a:t>
            </a:r>
          </a:p>
          <a:p>
            <a:pPr lvl="1"/>
            <a:r>
              <a:rPr lang="en-US" sz="3200" dirty="0">
                <a:solidFill>
                  <a:srgbClr val="595959"/>
                </a:solidFill>
                <a:latin typeface="+mj-lt"/>
                <a:ea typeface="+mj-ea"/>
                <a:cs typeface="+mj-cs"/>
              </a:rPr>
              <a:t> CEHTF: Enhance local partnerships with community organizations, local health agencies, faith-based organizations and private philanthropies on lead-based paint hazards, and to promote data sharing</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5331BDC5-11F4-4E50-AFA5-65FE4C27AB78}"/>
              </a:ext>
            </a:extLst>
          </p:cNvPr>
          <p:cNvSpPr>
            <a:spLocks noGrp="1"/>
          </p:cNvSpPr>
          <p:nvPr>
            <p:ph type="sldNum" sz="quarter" idx="12"/>
          </p:nvPr>
        </p:nvSpPr>
        <p:spPr/>
        <p:txBody>
          <a:bodyPr/>
          <a:lstStyle/>
          <a:p>
            <a:fld id="{162F1D00-BD13-4404-86B0-79703945A0A7}"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391431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C7967-F4C7-4895-AE78-B6A8A7DA3717}"/>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3: Communicate More Effectively</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95FDD8DA-E2EC-4B36-8EBF-DFF728497C8E}"/>
              </a:ext>
            </a:extLst>
          </p:cNvPr>
          <p:cNvSpPr>
            <a:spLocks noGrp="1"/>
          </p:cNvSpPr>
          <p:nvPr>
            <p:ph idx="1"/>
          </p:nvPr>
        </p:nvSpPr>
        <p:spPr>
          <a:xfrm>
            <a:off x="533999" y="1836062"/>
            <a:ext cx="11264608" cy="4144963"/>
          </a:xfrm>
        </p:spPr>
        <p:txBody>
          <a:bodyPr>
            <a:noAutofit/>
          </a:bodyPr>
          <a:lstStyle/>
          <a:p>
            <a:pPr lvl="0"/>
            <a:r>
              <a:rPr lang="en-US" sz="3200" kern="1200" dirty="0">
                <a:solidFill>
                  <a:srgbClr val="595959"/>
                </a:solidFill>
                <a:effectLst/>
                <a:latin typeface="+mj-lt"/>
                <a:ea typeface="+mj-ea"/>
                <a:cs typeface="+mj-cs"/>
              </a:rPr>
              <a:t>3.1: Consolidate and Streamline Federal Lead-Related Communication and Messaging</a:t>
            </a:r>
          </a:p>
          <a:p>
            <a:pPr lvl="1"/>
            <a:r>
              <a:rPr lang="en-US" sz="3200" kern="1200" dirty="0">
                <a:solidFill>
                  <a:srgbClr val="595959"/>
                </a:solidFill>
                <a:effectLst/>
                <a:latin typeface="+mj-lt"/>
                <a:ea typeface="+mj-ea"/>
                <a:cs typeface="+mj-cs"/>
              </a:rPr>
              <a:t> HUD, CDC, EPA, USDA: Partnering on outreach campaigns with heavy lead emphasis: </a:t>
            </a:r>
          </a:p>
          <a:p>
            <a:pPr lvl="2"/>
            <a:r>
              <a:rPr lang="en-US" sz="3200" dirty="0">
                <a:solidFill>
                  <a:srgbClr val="595959"/>
                </a:solidFill>
                <a:latin typeface="+mj-lt"/>
                <a:ea typeface="+mj-ea"/>
                <a:cs typeface="+mj-cs"/>
              </a:rPr>
              <a:t> </a:t>
            </a:r>
            <a:r>
              <a:rPr lang="en-US" sz="3200" kern="1200" dirty="0">
                <a:solidFill>
                  <a:srgbClr val="595959"/>
                </a:solidFill>
                <a:effectLst/>
                <a:latin typeface="+mj-lt"/>
                <a:ea typeface="+mj-ea"/>
                <a:cs typeface="+mj-cs"/>
              </a:rPr>
              <a:t>Natl. Healthy Homes Month (June)</a:t>
            </a:r>
          </a:p>
          <a:p>
            <a:pPr lvl="2"/>
            <a:r>
              <a:rPr lang="en-US" sz="3200" dirty="0">
                <a:solidFill>
                  <a:srgbClr val="595959"/>
                </a:solidFill>
                <a:latin typeface="+mj-lt"/>
                <a:ea typeface="+mj-ea"/>
                <a:cs typeface="+mj-cs"/>
              </a:rPr>
              <a:t> </a:t>
            </a:r>
            <a:r>
              <a:rPr lang="en-US" sz="3200" kern="1200" dirty="0">
                <a:solidFill>
                  <a:srgbClr val="595959"/>
                </a:solidFill>
                <a:effectLst/>
                <a:latin typeface="+mj-lt"/>
                <a:ea typeface="+mj-ea"/>
                <a:cs typeface="+mj-cs"/>
              </a:rPr>
              <a:t>Natl. Lead Pois. Prev. Week (</a:t>
            </a:r>
            <a:r>
              <a:rPr lang="en-US" sz="3200" dirty="0">
                <a:solidFill>
                  <a:srgbClr val="595959"/>
                </a:solidFill>
                <a:latin typeface="+mj-lt"/>
                <a:ea typeface="+mj-ea"/>
                <a:cs typeface="+mj-cs"/>
              </a:rPr>
              <a:t>last full week of October</a:t>
            </a:r>
            <a:r>
              <a:rPr lang="en-US" sz="3200" kern="1200" dirty="0">
                <a:solidFill>
                  <a:srgbClr val="595959"/>
                </a:solidFill>
                <a:effectLst/>
                <a:latin typeface="+mj-lt"/>
                <a:ea typeface="+mj-ea"/>
                <a:cs typeface="+mj-cs"/>
              </a:rPr>
              <a:t>)</a:t>
            </a:r>
          </a:p>
          <a:p>
            <a:pPr lvl="3"/>
            <a:r>
              <a:rPr lang="en-US" sz="3200" dirty="0">
                <a:solidFill>
                  <a:srgbClr val="595959"/>
                </a:solidFill>
                <a:latin typeface="+mj-lt"/>
                <a:ea typeface="+mj-ea"/>
                <a:cs typeface="+mj-cs"/>
              </a:rPr>
              <a:t> Interagency </a:t>
            </a:r>
            <a:r>
              <a:rPr lang="en-US" sz="3200" dirty="0">
                <a:solidFill>
                  <a:srgbClr val="595959"/>
                </a:solidFill>
              </a:rPr>
              <a:t>online </a:t>
            </a:r>
            <a:r>
              <a:rPr lang="en-US" sz="3200" dirty="0">
                <a:solidFill>
                  <a:srgbClr val="595959"/>
                </a:solidFill>
                <a:latin typeface="+mj-lt"/>
                <a:ea typeface="+mj-ea"/>
                <a:cs typeface="+mj-cs"/>
              </a:rPr>
              <a:t>NLPPW Toolkit: Outreach materials to help </a:t>
            </a:r>
            <a:r>
              <a:rPr lang="en-US" sz="3200" dirty="0">
                <a:solidFill>
                  <a:srgbClr val="595959"/>
                </a:solidFill>
              </a:rPr>
              <a:t>stakeholders </a:t>
            </a:r>
            <a:r>
              <a:rPr lang="en-US" sz="3200" dirty="0">
                <a:solidFill>
                  <a:srgbClr val="595959"/>
                </a:solidFill>
                <a:latin typeface="+mj-lt"/>
                <a:ea typeface="+mj-ea"/>
                <a:cs typeface="+mj-cs"/>
              </a:rPr>
              <a:t>conduct their activities</a:t>
            </a:r>
          </a:p>
          <a:p>
            <a:pPr lvl="3"/>
            <a:r>
              <a:rPr lang="en-US" sz="3200" dirty="0">
                <a:solidFill>
                  <a:srgbClr val="595959"/>
                </a:solidFill>
                <a:latin typeface="+mj-lt"/>
                <a:ea typeface="+mj-ea"/>
                <a:cs typeface="+mj-cs"/>
              </a:rPr>
              <a:t> At least four HUD webinars on lead safety issues</a:t>
            </a:r>
          </a:p>
          <a:p>
            <a:pPr lvl="3"/>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5331BDC5-11F4-4E50-AFA5-65FE4C27AB78}"/>
              </a:ext>
            </a:extLst>
          </p:cNvPr>
          <p:cNvSpPr>
            <a:spLocks noGrp="1"/>
          </p:cNvSpPr>
          <p:nvPr>
            <p:ph type="sldNum" sz="quarter" idx="12"/>
          </p:nvPr>
        </p:nvSpPr>
        <p:spPr/>
        <p:txBody>
          <a:bodyPr/>
          <a:lstStyle/>
          <a:p>
            <a:fld id="{162F1D00-BD13-4404-86B0-79703945A0A7}"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12344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FDB26-C318-4DD5-B3BC-91F0DB1E8B0E}"/>
              </a:ext>
            </a:extLst>
          </p:cNvPr>
          <p:cNvSpPr>
            <a:spLocks noGrp="1"/>
          </p:cNvSpPr>
          <p:nvPr>
            <p:ph type="title"/>
          </p:nvPr>
        </p:nvSpPr>
        <p:spPr/>
        <p:txBody>
          <a:bodyPr/>
          <a:lstStyle/>
          <a:p>
            <a:pPr algn="ctr"/>
            <a:r>
              <a:rPr lang="en-US" dirty="0"/>
              <a:t>President’s Task Force on Environmental Health Risks and Safety Risks to Children</a:t>
            </a:r>
          </a:p>
        </p:txBody>
      </p:sp>
      <p:sp>
        <p:nvSpPr>
          <p:cNvPr id="3" name="Content Placeholder 2">
            <a:extLst>
              <a:ext uri="{FF2B5EF4-FFF2-40B4-BE49-F238E27FC236}">
                <a16:creationId xmlns:a16="http://schemas.microsoft.com/office/drawing/2014/main" xmlns="" id="{92E3D097-457E-485E-97B5-FD3BE5A63E51}"/>
              </a:ext>
            </a:extLst>
          </p:cNvPr>
          <p:cNvSpPr>
            <a:spLocks noGrp="1"/>
          </p:cNvSpPr>
          <p:nvPr>
            <p:ph idx="1"/>
          </p:nvPr>
        </p:nvSpPr>
        <p:spPr>
          <a:xfrm>
            <a:off x="548513" y="1706223"/>
            <a:ext cx="11264608" cy="4380251"/>
          </a:xfrm>
        </p:spPr>
        <p:txBody>
          <a:bodyPr>
            <a:noAutofit/>
          </a:bodyPr>
          <a:lstStyle/>
          <a:p>
            <a:pPr marL="0" indent="0">
              <a:buNone/>
            </a:pPr>
            <a:r>
              <a:rPr lang="en-US" sz="3200" dirty="0"/>
              <a:t>The Children’s Environmental Health Task Force (its informal name*) has a long record of lead activities, e.g.:</a:t>
            </a:r>
          </a:p>
          <a:p>
            <a:pPr>
              <a:spcBef>
                <a:spcPts val="1200"/>
              </a:spcBef>
            </a:pPr>
            <a:r>
              <a:rPr lang="en-US" sz="3200" dirty="0"/>
              <a:t> 2000:  </a:t>
            </a:r>
            <a:r>
              <a:rPr lang="en-US" sz="3200" dirty="0">
                <a:solidFill>
                  <a:srgbClr val="5A8A26"/>
                </a:solidFill>
                <a:hlinkClick r:id="rId3"/>
              </a:rPr>
              <a:t>Eliminating Childhood Lead Poisoning: A Federal Strategy Targeting Lead Paint Hazards</a:t>
            </a:r>
            <a:endParaRPr lang="en-US" sz="3200" dirty="0">
              <a:solidFill>
                <a:srgbClr val="5A8A26"/>
              </a:solidFill>
            </a:endParaRPr>
          </a:p>
          <a:p>
            <a:pPr>
              <a:spcBef>
                <a:spcPts val="1200"/>
              </a:spcBef>
            </a:pPr>
            <a:r>
              <a:rPr lang="en-US" sz="3200" dirty="0"/>
              <a:t> 2016:  </a:t>
            </a:r>
            <a:r>
              <a:rPr lang="en-US" sz="3200" dirty="0">
                <a:solidFill>
                  <a:srgbClr val="5A8A26"/>
                </a:solidFill>
                <a:hlinkClick r:id="rId4"/>
              </a:rPr>
              <a:t>Key Federal Programs to Reduce Childhood Lead Exposures and Eliminate Associated Health Impacts</a:t>
            </a:r>
            <a:endParaRPr lang="en-US" sz="3200" dirty="0">
              <a:solidFill>
                <a:srgbClr val="5A8A26"/>
              </a:solidFill>
            </a:endParaRPr>
          </a:p>
          <a:p>
            <a:pPr>
              <a:spcBef>
                <a:spcPts val="1200"/>
              </a:spcBef>
            </a:pPr>
            <a:r>
              <a:rPr lang="en-US" sz="3200" dirty="0"/>
              <a:t> 2018:  </a:t>
            </a:r>
            <a:r>
              <a:rPr lang="en-US" sz="3200" dirty="0">
                <a:solidFill>
                  <a:srgbClr val="5A8A26"/>
                </a:solidFill>
                <a:hlinkClick r:id="rId5"/>
              </a:rPr>
              <a:t>Federal Lead Action Plan to Reduce Childhood Lead Exposures and Associated Health Impacts</a:t>
            </a:r>
            <a:endParaRPr lang="en-US" sz="3200" dirty="0">
              <a:solidFill>
                <a:srgbClr val="5A8A26"/>
              </a:solidFill>
            </a:endParaRPr>
          </a:p>
          <a:p>
            <a:pPr marL="0" indent="0">
              <a:spcBef>
                <a:spcPts val="1200"/>
              </a:spcBef>
              <a:buNone/>
            </a:pPr>
            <a:r>
              <a:rPr lang="en-US" sz="2800" i="1" dirty="0"/>
              <a:t>*  Fewer than half the number of words!</a:t>
            </a:r>
          </a:p>
        </p:txBody>
      </p:sp>
      <p:sp>
        <p:nvSpPr>
          <p:cNvPr id="4" name="Slide Number Placeholder 3">
            <a:extLst>
              <a:ext uri="{FF2B5EF4-FFF2-40B4-BE49-F238E27FC236}">
                <a16:creationId xmlns:a16="http://schemas.microsoft.com/office/drawing/2014/main" xmlns="" id="{C669D99B-7FEE-4D48-B2BD-684C3EEC5367}"/>
              </a:ext>
            </a:extLst>
          </p:cNvPr>
          <p:cNvSpPr>
            <a:spLocks noGrp="1"/>
          </p:cNvSpPr>
          <p:nvPr>
            <p:ph type="sldNum" sz="quarter" idx="12"/>
          </p:nvPr>
        </p:nvSpPr>
        <p:spPr/>
        <p:txBody>
          <a:bodyPr/>
          <a:lstStyle/>
          <a:p>
            <a:fld id="{162F1D00-BD13-4404-86B0-79703945A0A7}"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980565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E6714-3E86-453F-A35B-1F827E680A98}"/>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3: Communicate More Effectively</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BE1600E0-1CFA-4AE6-B10D-531C90FDF51B}"/>
              </a:ext>
            </a:extLst>
          </p:cNvPr>
          <p:cNvSpPr>
            <a:spLocks noGrp="1"/>
          </p:cNvSpPr>
          <p:nvPr>
            <p:ph idx="1"/>
          </p:nvPr>
        </p:nvSpPr>
        <p:spPr>
          <a:xfrm>
            <a:off x="548513" y="1836062"/>
            <a:ext cx="11264608" cy="4144963"/>
          </a:xfrm>
        </p:spPr>
        <p:txBody>
          <a:bodyPr>
            <a:noAutofit/>
          </a:bodyPr>
          <a:lstStyle/>
          <a:p>
            <a:pPr lvl="0">
              <a:lnSpc>
                <a:spcPts val="3400"/>
              </a:lnSpc>
            </a:pPr>
            <a:r>
              <a:rPr lang="en-US" sz="3200" kern="1200" dirty="0">
                <a:solidFill>
                  <a:srgbClr val="595959"/>
                </a:solidFill>
                <a:effectLst/>
                <a:latin typeface="+mj-lt"/>
                <a:ea typeface="+mj-ea"/>
                <a:cs typeface="+mj-cs"/>
              </a:rPr>
              <a:t>3.2: Improve Awareness of Lead Hazards, Prevention and Remediation among Diverse Populations, Especially Those Most at Risk</a:t>
            </a:r>
          </a:p>
          <a:p>
            <a:pPr lvl="1">
              <a:lnSpc>
                <a:spcPts val="3400"/>
              </a:lnSpc>
              <a:defRPr/>
            </a:pPr>
            <a:r>
              <a:rPr lang="en-US" sz="3200" dirty="0">
                <a:solidFill>
                  <a:srgbClr val="595959"/>
                </a:solidFill>
                <a:latin typeface="+mj-lt"/>
                <a:ea typeface="+mj-ea"/>
                <a:cs typeface="+mj-cs"/>
              </a:rPr>
              <a:t>  CEHTF: Use Children’s Centers, PEHSUs to develop appropriate, evidence-based lead exposure prevention and intervention communication materials; disseminate through established community partnerships.</a:t>
            </a:r>
            <a:r>
              <a:rPr lang="en-US" sz="3200" kern="1200" dirty="0">
                <a:solidFill>
                  <a:srgbClr val="595959"/>
                </a:solidFill>
                <a:effectLst/>
                <a:latin typeface="+mj-lt"/>
                <a:ea typeface="+mj-ea"/>
                <a:cs typeface="+mj-cs"/>
              </a:rPr>
              <a:t> </a:t>
            </a:r>
          </a:p>
          <a:p>
            <a:pPr marL="457200" marR="0" lvl="1" indent="-228600" algn="l" defTabSz="914400" rtl="0" eaLnBrk="1" fontAlgn="auto" latinLnBrk="0" hangingPunct="1">
              <a:lnSpc>
                <a:spcPts val="3400"/>
              </a:lnSpc>
              <a:spcBef>
                <a:spcPts val="600"/>
              </a:spcBef>
              <a:spcAft>
                <a:spcPts val="0"/>
              </a:spcAft>
              <a:buClr>
                <a:schemeClr val="accent1">
                  <a:lumMod val="60000"/>
                  <a:lumOff val="40000"/>
                </a:schemeClr>
              </a:buClr>
              <a:buSzPct val="75000"/>
              <a:buFont typeface="Wingdings" pitchFamily="2" charset="2"/>
              <a:buChar char="n"/>
              <a:tabLst/>
              <a:defRPr/>
            </a:pPr>
            <a:r>
              <a:rPr lang="en-US" sz="3200" kern="1200" dirty="0">
                <a:solidFill>
                  <a:srgbClr val="595959"/>
                </a:solidFill>
                <a:effectLst/>
                <a:latin typeface="+mj-lt"/>
                <a:ea typeface="+mj-ea"/>
                <a:cs typeface="+mj-cs"/>
              </a:rPr>
              <a:t> HUD: Developed, w/CDC, EPA, 2</a:t>
            </a:r>
            <a:r>
              <a:rPr lang="en-US" sz="3200" kern="1200" baseline="30000" dirty="0">
                <a:solidFill>
                  <a:srgbClr val="595959"/>
                </a:solidFill>
                <a:effectLst/>
                <a:latin typeface="+mj-lt"/>
                <a:ea typeface="+mj-ea"/>
                <a:cs typeface="+mj-cs"/>
              </a:rPr>
              <a:t>nd</a:t>
            </a:r>
            <a:r>
              <a:rPr lang="en-US" sz="3200" kern="1200" dirty="0">
                <a:solidFill>
                  <a:srgbClr val="595959"/>
                </a:solidFill>
                <a:effectLst/>
                <a:latin typeface="+mj-lt"/>
                <a:ea typeface="+mj-ea"/>
                <a:cs typeface="+mj-cs"/>
              </a:rPr>
              <a:t> edition of Lead Paint Safety Field Guide, a highly graphic step-by-step outline of lead-safe maintenance work practices</a:t>
            </a:r>
          </a:p>
        </p:txBody>
      </p:sp>
      <p:sp>
        <p:nvSpPr>
          <p:cNvPr id="4" name="Slide Number Placeholder 3">
            <a:extLst>
              <a:ext uri="{FF2B5EF4-FFF2-40B4-BE49-F238E27FC236}">
                <a16:creationId xmlns:a16="http://schemas.microsoft.com/office/drawing/2014/main" xmlns="" id="{E35FE67F-4D44-4441-A233-5A2604AC7E43}"/>
              </a:ext>
            </a:extLst>
          </p:cNvPr>
          <p:cNvSpPr>
            <a:spLocks noGrp="1"/>
          </p:cNvSpPr>
          <p:nvPr>
            <p:ph type="sldNum" sz="quarter" idx="12"/>
          </p:nvPr>
        </p:nvSpPr>
        <p:spPr/>
        <p:txBody>
          <a:bodyPr/>
          <a:lstStyle/>
          <a:p>
            <a:fld id="{162F1D00-BD13-4404-86B0-79703945A0A7}"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3632611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EC9A-93B2-4F63-B539-8D501B647841}"/>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3: Communicate More Effectively</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F3493104-8B44-4846-B453-88437C02D472}"/>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3.2: Improve Awareness of Lead Hazards, Prevention and Remediation among Diverse Populations, Especially Those Most at Risk</a:t>
            </a:r>
          </a:p>
          <a:p>
            <a:pPr lvl="1"/>
            <a:r>
              <a:rPr lang="en-US" sz="3200" baseline="0" dirty="0">
                <a:solidFill>
                  <a:srgbClr val="595959"/>
                </a:solidFill>
              </a:rPr>
              <a:t> HUD: Develop disaster recovery curriculum for National Preparedness Month </a:t>
            </a:r>
            <a:r>
              <a:rPr lang="en-US" sz="3200" dirty="0">
                <a:solidFill>
                  <a:srgbClr val="595959"/>
                </a:solidFill>
              </a:rPr>
              <a:t>w/</a:t>
            </a:r>
            <a:r>
              <a:rPr lang="en-US" sz="3200" baseline="0" dirty="0">
                <a:solidFill>
                  <a:srgbClr val="595959"/>
                </a:solidFill>
              </a:rPr>
              <a:t>lead and healthy homes content</a:t>
            </a:r>
          </a:p>
          <a:p>
            <a:pPr lvl="1"/>
            <a:r>
              <a:rPr lang="en-US" sz="3200" kern="1200" dirty="0">
                <a:solidFill>
                  <a:srgbClr val="595959"/>
                </a:solidFill>
                <a:effectLst/>
                <a:latin typeface="+mj-lt"/>
                <a:ea typeface="+mj-ea"/>
                <a:cs typeface="+mj-cs"/>
              </a:rPr>
              <a:t> </a:t>
            </a:r>
            <a:r>
              <a:rPr lang="en-US" sz="3200" dirty="0">
                <a:solidFill>
                  <a:srgbClr val="595959"/>
                </a:solidFill>
                <a:latin typeface="+mj-lt"/>
                <a:ea typeface="+mj-ea"/>
                <a:cs typeface="+mj-cs"/>
              </a:rPr>
              <a:t>HUD: Including lead safety in four new Healthy Homes booklets for Native Americans (Sept. 2019)</a:t>
            </a:r>
          </a:p>
        </p:txBody>
      </p:sp>
      <p:sp>
        <p:nvSpPr>
          <p:cNvPr id="4" name="Slide Number Placeholder 3">
            <a:extLst>
              <a:ext uri="{FF2B5EF4-FFF2-40B4-BE49-F238E27FC236}">
                <a16:creationId xmlns:a16="http://schemas.microsoft.com/office/drawing/2014/main" xmlns="" id="{54D62E03-3C65-4DFC-B7F5-0F62D919C9F0}"/>
              </a:ext>
            </a:extLst>
          </p:cNvPr>
          <p:cNvSpPr>
            <a:spLocks noGrp="1"/>
          </p:cNvSpPr>
          <p:nvPr>
            <p:ph type="sldNum" sz="quarter" idx="12"/>
          </p:nvPr>
        </p:nvSpPr>
        <p:spPr/>
        <p:txBody>
          <a:bodyPr/>
          <a:lstStyle/>
          <a:p>
            <a:fld id="{162F1D00-BD13-4404-86B0-79703945A0A7}"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3096228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73905-5386-4A06-82F9-08ADFE6719B7}"/>
              </a:ext>
            </a:extLst>
          </p:cNvPr>
          <p:cNvSpPr>
            <a:spLocks noGrp="1"/>
          </p:cNvSpPr>
          <p:nvPr>
            <p:ph type="title"/>
          </p:nvPr>
        </p:nvSpPr>
        <p:spPr/>
        <p:txBody>
          <a:bodyPr/>
          <a:lstStyle/>
          <a:p>
            <a:pPr lvl="0"/>
            <a:r>
              <a:rPr lang="en-US" sz="3200" b="1" kern="1200" baseline="0" dirty="0">
                <a:solidFill>
                  <a:schemeClr val="accent1"/>
                </a:solidFill>
                <a:effectLst/>
                <a:latin typeface="+mj-lt"/>
                <a:ea typeface="+mj-ea"/>
                <a:cs typeface="+mj-cs"/>
              </a:rPr>
              <a:t>Examples of Key Federal Actions – Goal 3: Communicate More Effectively</a:t>
            </a:r>
            <a:endParaRPr lang="en-US" sz="3200" baseline="0" dirty="0">
              <a:solidFill>
                <a:schemeClr val="accent1"/>
              </a:solidFill>
            </a:endParaRPr>
          </a:p>
        </p:txBody>
      </p:sp>
      <p:sp>
        <p:nvSpPr>
          <p:cNvPr id="3" name="Content Placeholder 2">
            <a:extLst>
              <a:ext uri="{FF2B5EF4-FFF2-40B4-BE49-F238E27FC236}">
                <a16:creationId xmlns:a16="http://schemas.microsoft.com/office/drawing/2014/main" xmlns="" id="{88696342-8FF7-4A57-801A-911D1AC5CB68}"/>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3.2: Improve Awareness of Lead Hazards, Prevention and Remediation among Diverse Populations, Especially Those Most at Risk</a:t>
            </a:r>
          </a:p>
          <a:p>
            <a:pPr lvl="1"/>
            <a:r>
              <a:rPr lang="en-US" sz="3200" kern="1200" dirty="0">
                <a:solidFill>
                  <a:srgbClr val="595959"/>
                </a:solidFill>
                <a:effectLst/>
                <a:latin typeface="+mj-lt"/>
                <a:ea typeface="+mj-ea"/>
                <a:cs typeface="+mj-cs"/>
              </a:rPr>
              <a:t> EPA, HUD: Supporting National Lead Information Clearinghouse (800-424-LEAD), operated for EPA</a:t>
            </a:r>
          </a:p>
          <a:p>
            <a:pPr lvl="1"/>
            <a:r>
              <a:rPr lang="en-US" sz="3200" kern="1200" baseline="0" dirty="0">
                <a:solidFill>
                  <a:schemeClr val="tx1">
                    <a:lumMod val="65000"/>
                    <a:lumOff val="35000"/>
                  </a:schemeClr>
                </a:solidFill>
                <a:effectLst/>
              </a:rPr>
              <a:t> EPA, HUD: Held Mid-Atlantic Lead and Healthy Homes Summit, Baltimore (June 2019), several regional EPA/HHS/HUD lead forums, etc.</a:t>
            </a:r>
            <a:endParaRPr lang="en-US" sz="3200" kern="1200" baseline="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472242D2-085B-49D7-AB26-6EDD29C964C1}"/>
              </a:ext>
            </a:extLst>
          </p:cNvPr>
          <p:cNvSpPr>
            <a:spLocks noGrp="1"/>
          </p:cNvSpPr>
          <p:nvPr>
            <p:ph type="sldNum" sz="quarter" idx="12"/>
          </p:nvPr>
        </p:nvSpPr>
        <p:spPr/>
        <p:txBody>
          <a:bodyPr/>
          <a:lstStyle/>
          <a:p>
            <a:fld id="{162F1D00-BD13-4404-86B0-79703945A0A7}"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111302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380FF-EE34-455F-9B1C-4685290E6EEE}"/>
              </a:ext>
            </a:extLst>
          </p:cNvPr>
          <p:cNvSpPr>
            <a:spLocks noGrp="1"/>
          </p:cNvSpPr>
          <p:nvPr>
            <p:ph type="title"/>
          </p:nvPr>
        </p:nvSpPr>
        <p:spPr/>
        <p:txBody>
          <a:bodyPr/>
          <a:lstStyle/>
          <a:p>
            <a:pPr lvl="0"/>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solidFill>
                <a:schemeClr val="accent1"/>
              </a:solidFill>
            </a:endParaRPr>
          </a:p>
        </p:txBody>
      </p:sp>
      <p:sp>
        <p:nvSpPr>
          <p:cNvPr id="3" name="Content Placeholder 2">
            <a:extLst>
              <a:ext uri="{FF2B5EF4-FFF2-40B4-BE49-F238E27FC236}">
                <a16:creationId xmlns:a16="http://schemas.microsoft.com/office/drawing/2014/main" xmlns="" id="{BCC78C50-2299-4171-8B91-7B2C9A1E343C}"/>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n-lt"/>
                <a:ea typeface="+mj-ea"/>
                <a:cs typeface="+mj-cs"/>
              </a:rPr>
              <a:t>4.1: Conduct Lead Research</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75000"/>
              <a:buFont typeface="Wingdings" pitchFamily="2" charset="2"/>
              <a:buChar char="n"/>
              <a:tabLst/>
              <a:defRPr/>
            </a:pPr>
            <a:r>
              <a:rPr lang="en-US" sz="3200" kern="1200" baseline="0" dirty="0">
                <a:solidFill>
                  <a:schemeClr val="tx1">
                    <a:lumMod val="65000"/>
                    <a:lumOff val="35000"/>
                  </a:schemeClr>
                </a:solidFill>
                <a:effectLst/>
                <a:latin typeface="+mn-lt"/>
                <a:ea typeface="+mn-ea"/>
                <a:cs typeface="+mn-cs"/>
              </a:rPr>
              <a:t> CEHTF</a:t>
            </a:r>
            <a:r>
              <a:rPr lang="en-US" sz="3200" kern="1200" dirty="0">
                <a:solidFill>
                  <a:schemeClr val="tx1">
                    <a:lumMod val="65000"/>
                    <a:lumOff val="35000"/>
                  </a:schemeClr>
                </a:solidFill>
                <a:effectLst/>
                <a:latin typeface="+mn-lt"/>
                <a:ea typeface="+mn-ea"/>
                <a:cs typeface="+mn-cs"/>
              </a:rPr>
              <a:t>: Enhance and apply data and tools (e.g., models or approaches) and determine the key drivers of blood lead levels from multimedia exposures to inform lead regulatory decisions and site assessments</a:t>
            </a:r>
            <a:endParaRPr lang="en-US" sz="3200" dirty="0">
              <a:effectLst/>
              <a:latin typeface="+mn-lt"/>
            </a:endParaRPr>
          </a:p>
          <a:p>
            <a:pPr lvl="1"/>
            <a:r>
              <a:rPr lang="en-US" sz="3200" kern="1200" dirty="0">
                <a:solidFill>
                  <a:srgbClr val="595959"/>
                </a:solidFill>
                <a:effectLst/>
                <a:latin typeface="+mn-lt"/>
                <a:ea typeface="+mj-ea"/>
                <a:cs typeface="+mj-cs"/>
              </a:rPr>
              <a:t> CEHTF: Generate data, maps and mapping tools to</a:t>
            </a:r>
            <a:r>
              <a:rPr lang="en-US" sz="3200" kern="1200" baseline="0" dirty="0">
                <a:solidFill>
                  <a:srgbClr val="595959"/>
                </a:solidFill>
                <a:effectLst/>
                <a:latin typeface="+mn-lt"/>
                <a:ea typeface="+mj-ea"/>
                <a:cs typeface="+mj-cs"/>
              </a:rPr>
              <a:t> </a:t>
            </a:r>
            <a:r>
              <a:rPr lang="en-US" sz="3200" kern="1200" dirty="0">
                <a:solidFill>
                  <a:srgbClr val="595959"/>
                </a:solidFill>
                <a:effectLst/>
                <a:latin typeface="+mn-lt"/>
                <a:ea typeface="+mj-ea"/>
                <a:cs typeface="+mj-cs"/>
              </a:rPr>
              <a:t>identify high exposure communities or locations</a:t>
            </a:r>
            <a:r>
              <a:rPr lang="en-US" sz="3200" kern="1200" baseline="0" dirty="0">
                <a:solidFill>
                  <a:srgbClr val="595959"/>
                </a:solidFill>
                <a:effectLst/>
                <a:latin typeface="+mn-lt"/>
                <a:ea typeface="+mj-ea"/>
                <a:cs typeface="+mj-cs"/>
              </a:rPr>
              <a:t> </a:t>
            </a:r>
            <a:r>
              <a:rPr lang="en-US" sz="3200" kern="1200" dirty="0">
                <a:solidFill>
                  <a:srgbClr val="595959"/>
                </a:solidFill>
                <a:effectLst/>
                <a:latin typeface="+mn-lt"/>
                <a:ea typeface="+mj-ea"/>
                <a:cs typeface="+mj-cs"/>
              </a:rPr>
              <a:t>and disparities for prioritization efforts to reduce</a:t>
            </a:r>
            <a:r>
              <a:rPr lang="en-US" sz="3200" kern="1200" baseline="0" dirty="0">
                <a:solidFill>
                  <a:srgbClr val="595959"/>
                </a:solidFill>
                <a:effectLst/>
                <a:latin typeface="+mn-lt"/>
                <a:ea typeface="+mj-ea"/>
                <a:cs typeface="+mj-cs"/>
              </a:rPr>
              <a:t> </a:t>
            </a:r>
            <a:r>
              <a:rPr lang="en-US" sz="3200" kern="1200" dirty="0">
                <a:solidFill>
                  <a:srgbClr val="595959"/>
                </a:solidFill>
                <a:effectLst/>
                <a:latin typeface="+mn-lt"/>
                <a:ea typeface="+mj-ea"/>
                <a:cs typeface="+mj-cs"/>
              </a:rPr>
              <a:t>children’s blood lead levels</a:t>
            </a:r>
          </a:p>
        </p:txBody>
      </p:sp>
      <p:sp>
        <p:nvSpPr>
          <p:cNvPr id="4" name="Slide Number Placeholder 3">
            <a:extLst>
              <a:ext uri="{FF2B5EF4-FFF2-40B4-BE49-F238E27FC236}">
                <a16:creationId xmlns:a16="http://schemas.microsoft.com/office/drawing/2014/main" xmlns="" id="{418032B2-CF10-44E3-8AFF-1F0993B89E05}"/>
              </a:ext>
            </a:extLst>
          </p:cNvPr>
          <p:cNvSpPr>
            <a:spLocks noGrp="1"/>
          </p:cNvSpPr>
          <p:nvPr>
            <p:ph type="sldNum" sz="quarter" idx="12"/>
          </p:nvPr>
        </p:nvSpPr>
        <p:spPr/>
        <p:txBody>
          <a:bodyPr/>
          <a:lstStyle/>
          <a:p>
            <a:fld id="{162F1D00-BD13-4404-86B0-79703945A0A7}"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2652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79862-8733-4708-A7B0-EE5DFCEF6C62}"/>
              </a:ext>
            </a:extLst>
          </p:cNvPr>
          <p:cNvSpPr>
            <a:spLocks noGrp="1"/>
          </p:cNvSpPr>
          <p:nvPr>
            <p:ph type="title"/>
          </p:nvPr>
        </p:nvSpPr>
        <p:spPr/>
        <p:txBody>
          <a:bodyPr/>
          <a:lstStyle/>
          <a:p>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p>
        </p:txBody>
      </p:sp>
      <p:sp>
        <p:nvSpPr>
          <p:cNvPr id="3" name="Content Placeholder 2">
            <a:extLst>
              <a:ext uri="{FF2B5EF4-FFF2-40B4-BE49-F238E27FC236}">
                <a16:creationId xmlns:a16="http://schemas.microsoft.com/office/drawing/2014/main" xmlns="" id="{82E625F7-60D3-4BE9-9226-DD0B16440073}"/>
              </a:ext>
            </a:extLst>
          </p:cNvPr>
          <p:cNvSpPr>
            <a:spLocks noGrp="1"/>
          </p:cNvSpPr>
          <p:nvPr>
            <p:ph idx="1"/>
          </p:nvPr>
        </p:nvSpPr>
        <p:spPr>
          <a:xfrm>
            <a:off x="548513" y="1836062"/>
            <a:ext cx="11264608" cy="4144963"/>
          </a:xfrm>
        </p:spPr>
        <p:txBody>
          <a:bodyPr>
            <a:noAutofit/>
          </a:bodyPr>
          <a:lstStyle/>
          <a:p>
            <a:pPr lvl="0"/>
            <a:r>
              <a:rPr lang="en-US" sz="3200" kern="1200" baseline="0" dirty="0">
                <a:solidFill>
                  <a:schemeClr val="tx1">
                    <a:lumMod val="65000"/>
                    <a:lumOff val="35000"/>
                  </a:schemeClr>
                </a:solidFill>
                <a:effectLst/>
                <a:latin typeface="+mn-lt"/>
                <a:ea typeface="+mn-ea"/>
                <a:cs typeface="+mn-cs"/>
              </a:rPr>
              <a:t>4.1: Conduct Lead Research</a:t>
            </a:r>
            <a:endParaRPr lang="en-US" sz="3200" kern="1200" baseline="0" dirty="0">
              <a:solidFill>
                <a:srgbClr val="595959"/>
              </a:solidFill>
              <a:effectLst/>
              <a:latin typeface="+mj-lt"/>
              <a:ea typeface="+mj-ea"/>
              <a:cs typeface="+mj-cs"/>
            </a:endParaRP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75000"/>
              <a:buFont typeface="Wingdings" pitchFamily="2" charset="2"/>
              <a:buChar char="n"/>
              <a:tabLst/>
              <a:defRPr/>
            </a:pPr>
            <a:r>
              <a:rPr lang="en-US" sz="3200" kern="1200" dirty="0">
                <a:solidFill>
                  <a:schemeClr val="tx1">
                    <a:lumMod val="65000"/>
                    <a:lumOff val="35000"/>
                  </a:schemeClr>
                </a:solidFill>
                <a:effectLst/>
                <a:latin typeface="Rockwell" panose="02060603020205020403" pitchFamily="18" charset="0"/>
                <a:ea typeface="+mn-ea"/>
                <a:cs typeface="+mn-cs"/>
              </a:rPr>
              <a:t> CEHTF: </a:t>
            </a:r>
            <a:r>
              <a:rPr lang="en-US" sz="3200" kern="1200" baseline="0" dirty="0">
                <a:solidFill>
                  <a:schemeClr val="tx1">
                    <a:lumMod val="65000"/>
                    <a:lumOff val="35000"/>
                  </a:schemeClr>
                </a:solidFill>
                <a:effectLst/>
                <a:latin typeface="+mn-lt"/>
                <a:ea typeface="+mn-ea"/>
                <a:cs typeface="+mn-cs"/>
              </a:rPr>
              <a:t>Generate data to address critical gaps for reducing uncertainty in lead modeling and mapping for exposure/risk analyses and for estimating population-wide health benefits of actions to reduce lead exposures</a:t>
            </a:r>
          </a:p>
          <a:p>
            <a:pPr marL="457200" marR="0" lvl="1" indent="-228600" algn="l" defTabSz="914400" rtl="0" eaLnBrk="1" fontAlgn="auto" latinLnBrk="0" hangingPunct="1">
              <a:lnSpc>
                <a:spcPct val="100000"/>
              </a:lnSpc>
              <a:spcBef>
                <a:spcPts val="600"/>
              </a:spcBef>
              <a:spcAft>
                <a:spcPts val="0"/>
              </a:spcAft>
              <a:buClr>
                <a:schemeClr val="accent1">
                  <a:lumMod val="60000"/>
                  <a:lumOff val="40000"/>
                </a:schemeClr>
              </a:buClr>
              <a:buSzPct val="75000"/>
              <a:buFont typeface="Wingdings" pitchFamily="2" charset="2"/>
              <a:buChar char="n"/>
              <a:tabLst/>
              <a:defRPr/>
            </a:pPr>
            <a:r>
              <a:rPr lang="en-US" sz="3200" kern="1200" baseline="0" dirty="0">
                <a:solidFill>
                  <a:schemeClr val="tx1">
                    <a:lumMod val="65000"/>
                    <a:lumOff val="35000"/>
                  </a:schemeClr>
                </a:solidFill>
                <a:effectLst/>
                <a:latin typeface="+mn-lt"/>
                <a:ea typeface="+mn-ea"/>
                <a:cs typeface="+mn-cs"/>
              </a:rPr>
              <a:t> CEHTF: </a:t>
            </a:r>
            <a:r>
              <a:rPr lang="en-US" sz="3200" kern="1200" dirty="0">
                <a:solidFill>
                  <a:schemeClr val="tx1">
                    <a:lumMod val="65000"/>
                    <a:lumOff val="35000"/>
                  </a:schemeClr>
                </a:solidFill>
                <a:effectLst/>
                <a:latin typeface="Rockwell" panose="02060603020205020403" pitchFamily="18" charset="0"/>
                <a:ea typeface="+mn-ea"/>
                <a:cs typeface="+mn-cs"/>
              </a:rPr>
              <a:t>Identify approaches to prevent, mitigate and communicate about lead exposures and risks in exposed communities</a:t>
            </a:r>
            <a:endParaRPr lang="en-US" sz="3200" dirty="0">
              <a:effectLst/>
              <a:latin typeface="Rockwell" panose="02060603020205020403" pitchFamily="18" charset="0"/>
            </a:endParaRPr>
          </a:p>
        </p:txBody>
      </p:sp>
      <p:sp>
        <p:nvSpPr>
          <p:cNvPr id="4" name="Slide Number Placeholder 3">
            <a:extLst>
              <a:ext uri="{FF2B5EF4-FFF2-40B4-BE49-F238E27FC236}">
                <a16:creationId xmlns:a16="http://schemas.microsoft.com/office/drawing/2014/main" xmlns="" id="{DC23E2E9-24C9-4213-A5EF-C45345C21714}"/>
              </a:ext>
            </a:extLst>
          </p:cNvPr>
          <p:cNvSpPr>
            <a:spLocks noGrp="1"/>
          </p:cNvSpPr>
          <p:nvPr>
            <p:ph type="sldNum" sz="quarter" idx="12"/>
          </p:nvPr>
        </p:nvSpPr>
        <p:spPr/>
        <p:txBody>
          <a:bodyPr/>
          <a:lstStyle/>
          <a:p>
            <a:fld id="{162F1D00-BD13-4404-86B0-79703945A0A7}"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13790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A79862-8733-4708-A7B0-EE5DFCEF6C62}"/>
              </a:ext>
            </a:extLst>
          </p:cNvPr>
          <p:cNvSpPr>
            <a:spLocks noGrp="1"/>
          </p:cNvSpPr>
          <p:nvPr>
            <p:ph type="title"/>
          </p:nvPr>
        </p:nvSpPr>
        <p:spPr/>
        <p:txBody>
          <a:bodyPr/>
          <a:lstStyle/>
          <a:p>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p>
        </p:txBody>
      </p:sp>
      <p:sp>
        <p:nvSpPr>
          <p:cNvPr id="3" name="Content Placeholder 2">
            <a:extLst>
              <a:ext uri="{FF2B5EF4-FFF2-40B4-BE49-F238E27FC236}">
                <a16:creationId xmlns:a16="http://schemas.microsoft.com/office/drawing/2014/main" xmlns="" id="{82E625F7-60D3-4BE9-9226-DD0B16440073}"/>
              </a:ext>
            </a:extLst>
          </p:cNvPr>
          <p:cNvSpPr>
            <a:spLocks noGrp="1"/>
          </p:cNvSpPr>
          <p:nvPr>
            <p:ph idx="1"/>
          </p:nvPr>
        </p:nvSpPr>
        <p:spPr>
          <a:xfrm>
            <a:off x="548513" y="1836062"/>
            <a:ext cx="11264608" cy="4144963"/>
          </a:xfrm>
        </p:spPr>
        <p:txBody>
          <a:bodyPr>
            <a:noAutofit/>
          </a:bodyPr>
          <a:lstStyle/>
          <a:p>
            <a:pPr lvl="0"/>
            <a:r>
              <a:rPr lang="en-US" sz="3200" kern="1200" baseline="0" dirty="0">
                <a:solidFill>
                  <a:schemeClr val="tx1">
                    <a:lumMod val="65000"/>
                    <a:lumOff val="35000"/>
                  </a:schemeClr>
                </a:solidFill>
                <a:effectLst/>
                <a:latin typeface="+mn-lt"/>
                <a:ea typeface="+mn-ea"/>
                <a:cs typeface="+mn-cs"/>
              </a:rPr>
              <a:t>4.1: Conduct Lead Research</a:t>
            </a:r>
            <a:endParaRPr lang="en-US" sz="3200" kern="1200" baseline="0" dirty="0">
              <a:solidFill>
                <a:srgbClr val="595959"/>
              </a:solidFill>
              <a:effectLst/>
              <a:latin typeface="+mj-lt"/>
              <a:ea typeface="+mj-ea"/>
              <a:cs typeface="+mj-cs"/>
            </a:endParaRPr>
          </a:p>
          <a:p>
            <a:pPr lvl="1" rtl="0" eaLnBrk="1" latinLnBrk="0" hangingPunct="1"/>
            <a:r>
              <a:rPr lang="en-US" sz="3000" kern="1200" dirty="0">
                <a:solidFill>
                  <a:schemeClr val="tx1">
                    <a:lumMod val="65000"/>
                    <a:lumOff val="35000"/>
                  </a:schemeClr>
                </a:solidFill>
                <a:effectLst/>
                <a:latin typeface="+mn-lt"/>
                <a:ea typeface="+mn-ea"/>
                <a:cs typeface="+mn-cs"/>
              </a:rPr>
              <a:t> </a:t>
            </a:r>
            <a:r>
              <a:rPr lang="en-US" sz="3200" kern="1200" dirty="0">
                <a:solidFill>
                  <a:schemeClr val="tx1">
                    <a:lumMod val="65000"/>
                    <a:lumOff val="35000"/>
                  </a:schemeClr>
                </a:solidFill>
                <a:effectLst/>
                <a:latin typeface="+mn-lt"/>
                <a:ea typeface="+mn-ea"/>
                <a:cs typeface="+mn-cs"/>
              </a:rPr>
              <a:t>CEHTF: Evaluate </a:t>
            </a:r>
            <a:r>
              <a:rPr lang="en-US" sz="3200" kern="1200" baseline="0" dirty="0">
                <a:solidFill>
                  <a:schemeClr val="tx1">
                    <a:lumMod val="65000"/>
                    <a:lumOff val="35000"/>
                  </a:schemeClr>
                </a:solidFill>
                <a:effectLst/>
                <a:latin typeface="+mn-lt"/>
                <a:ea typeface="+mn-ea"/>
                <a:cs typeface="+mn-cs"/>
              </a:rPr>
              <a:t>the effectiveness of actions (e.g., interventions, programs, policies, enforcement) to prevent lead exposure, mitigate health effects and communicate on lead exposures/risks</a:t>
            </a:r>
            <a:endParaRPr lang="en-US" sz="3200" baseline="0" dirty="0"/>
          </a:p>
        </p:txBody>
      </p:sp>
      <p:sp>
        <p:nvSpPr>
          <p:cNvPr id="4" name="Slide Number Placeholder 3">
            <a:extLst>
              <a:ext uri="{FF2B5EF4-FFF2-40B4-BE49-F238E27FC236}">
                <a16:creationId xmlns:a16="http://schemas.microsoft.com/office/drawing/2014/main" xmlns="" id="{DC23E2E9-24C9-4213-A5EF-C45345C21714}"/>
              </a:ext>
            </a:extLst>
          </p:cNvPr>
          <p:cNvSpPr>
            <a:spLocks noGrp="1"/>
          </p:cNvSpPr>
          <p:nvPr>
            <p:ph type="sldNum" sz="quarter" idx="12"/>
          </p:nvPr>
        </p:nvSpPr>
        <p:spPr/>
        <p:txBody>
          <a:bodyPr/>
          <a:lstStyle/>
          <a:p>
            <a:fld id="{162F1D00-BD13-4404-86B0-79703945A0A7}"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3590037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3F237A-F828-4D47-93BD-E5BE2B3BA203}"/>
              </a:ext>
            </a:extLst>
          </p:cNvPr>
          <p:cNvSpPr>
            <a:spLocks noGrp="1"/>
          </p:cNvSpPr>
          <p:nvPr>
            <p:ph type="title"/>
          </p:nvPr>
        </p:nvSpPr>
        <p:spPr/>
        <p:txBody>
          <a:bodyPr/>
          <a:lstStyle/>
          <a:p>
            <a:pPr lvl="0"/>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solidFill>
                <a:schemeClr val="accent1"/>
              </a:solidFill>
            </a:endParaRPr>
          </a:p>
        </p:txBody>
      </p:sp>
      <p:sp>
        <p:nvSpPr>
          <p:cNvPr id="3" name="Content Placeholder 2">
            <a:extLst>
              <a:ext uri="{FF2B5EF4-FFF2-40B4-BE49-F238E27FC236}">
                <a16:creationId xmlns:a16="http://schemas.microsoft.com/office/drawing/2014/main" xmlns="" id="{46BF632D-9D57-4418-9D2A-DE06D1B9132B}"/>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4.1: Conduct Lead Research</a:t>
            </a:r>
          </a:p>
          <a:p>
            <a:pPr lvl="1"/>
            <a:r>
              <a:rPr lang="en-US" sz="3200" kern="1200" dirty="0">
                <a:solidFill>
                  <a:srgbClr val="595959"/>
                </a:solidFill>
                <a:effectLst/>
                <a:latin typeface="+mj-lt"/>
                <a:ea typeface="+mj-ea"/>
                <a:cs typeface="+mj-cs"/>
              </a:rPr>
              <a:t> HUD: Co-planning with EPA and HHS (CDC, NIEHS) a multi-agency lead research workshop to initiate a plan to address highest priority research</a:t>
            </a:r>
          </a:p>
          <a:p>
            <a:pPr lvl="1"/>
            <a:r>
              <a:rPr lang="en-US" sz="3200" kern="1200" dirty="0">
                <a:solidFill>
                  <a:srgbClr val="595959"/>
                </a:solidFill>
                <a:effectLst/>
                <a:latin typeface="+mj-lt"/>
                <a:ea typeface="+mj-ea"/>
                <a:cs typeface="+mj-cs"/>
              </a:rPr>
              <a:t> HUD: Award Lead Technical Studies grants to research agencies, firms, organizations (Sept. 2019, 2020) </a:t>
            </a:r>
            <a:br>
              <a:rPr lang="en-US" sz="3200" kern="1200" dirty="0">
                <a:solidFill>
                  <a:srgbClr val="595959"/>
                </a:solidFill>
                <a:effectLst/>
                <a:latin typeface="+mj-lt"/>
                <a:ea typeface="+mj-ea"/>
                <a:cs typeface="+mj-cs"/>
              </a:rPr>
            </a:br>
            <a:r>
              <a:rPr lang="en-US" sz="3200" kern="1200" dirty="0">
                <a:solidFill>
                  <a:srgbClr val="595959"/>
                </a:solidFill>
                <a:effectLst/>
                <a:latin typeface="+mj-lt"/>
                <a:ea typeface="+mj-ea"/>
                <a:cs typeface="+mj-cs"/>
              </a:rPr>
              <a:t>(FY19 pre-applications due 7/11/2019 </a:t>
            </a:r>
            <a:r>
              <a:rPr lang="en-US" sz="3200" dirty="0">
                <a:solidFill>
                  <a:srgbClr val="595959"/>
                </a:solidFill>
              </a:rPr>
              <a:t>11:59 PM ET</a:t>
            </a:r>
            <a:r>
              <a:rPr lang="en-US" sz="3200" kern="1200" dirty="0">
                <a:solidFill>
                  <a:srgbClr val="595959"/>
                </a:solidFill>
                <a:effectLst/>
                <a:latin typeface="+mj-lt"/>
                <a:ea typeface="+mj-ea"/>
                <a:cs typeface="+mj-cs"/>
              </a:rPr>
              <a:t>)</a:t>
            </a:r>
          </a:p>
        </p:txBody>
      </p:sp>
      <p:sp>
        <p:nvSpPr>
          <p:cNvPr id="4" name="Slide Number Placeholder 3">
            <a:extLst>
              <a:ext uri="{FF2B5EF4-FFF2-40B4-BE49-F238E27FC236}">
                <a16:creationId xmlns:a16="http://schemas.microsoft.com/office/drawing/2014/main" xmlns="" id="{E98D482D-3E60-49CB-B41A-6C44498CD12B}"/>
              </a:ext>
            </a:extLst>
          </p:cNvPr>
          <p:cNvSpPr>
            <a:spLocks noGrp="1"/>
          </p:cNvSpPr>
          <p:nvPr>
            <p:ph type="sldNum" sz="quarter" idx="12"/>
          </p:nvPr>
        </p:nvSpPr>
        <p:spPr/>
        <p:txBody>
          <a:bodyPr/>
          <a:lstStyle/>
          <a:p>
            <a:fld id="{162F1D00-BD13-4404-86B0-79703945A0A7}"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2765656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27FBF-B4F6-429A-B1F5-D8E589517994}"/>
              </a:ext>
            </a:extLst>
          </p:cNvPr>
          <p:cNvSpPr>
            <a:spLocks noGrp="1"/>
          </p:cNvSpPr>
          <p:nvPr>
            <p:ph type="title"/>
          </p:nvPr>
        </p:nvSpPr>
        <p:spPr/>
        <p:txBody>
          <a:bodyPr/>
          <a:lstStyle/>
          <a:p>
            <a:pPr lvl="0"/>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p>
        </p:txBody>
      </p:sp>
      <p:sp>
        <p:nvSpPr>
          <p:cNvPr id="3" name="Content Placeholder 2">
            <a:extLst>
              <a:ext uri="{FF2B5EF4-FFF2-40B4-BE49-F238E27FC236}">
                <a16:creationId xmlns:a16="http://schemas.microsoft.com/office/drawing/2014/main" xmlns="" id="{2969429B-819E-430C-82D4-7482D7BD9999}"/>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4.1: Conduct Lead Research</a:t>
            </a:r>
          </a:p>
          <a:p>
            <a:pPr lvl="1"/>
            <a:r>
              <a:rPr lang="en-US" sz="3200" kern="1200" dirty="0">
                <a:solidFill>
                  <a:srgbClr val="595959"/>
                </a:solidFill>
                <a:effectLst/>
                <a:latin typeface="+mj-lt"/>
                <a:ea typeface="+mj-ea"/>
                <a:cs typeface="+mj-cs"/>
              </a:rPr>
              <a:t> HUD: Complete field work, and data analysis and reporting for American Healthy Homes Survey II to determine progress in reducing the prevalence of US homes with LBP hazards; first national survey of lead service lines (2018-2020)</a:t>
            </a:r>
          </a:p>
          <a:p>
            <a:pPr lvl="1"/>
            <a:r>
              <a:rPr lang="en-US" sz="3200" kern="1200" dirty="0">
                <a:solidFill>
                  <a:srgbClr val="595959"/>
                </a:solidFill>
                <a:effectLst/>
                <a:latin typeface="+mj-lt"/>
                <a:ea typeface="+mj-ea"/>
                <a:cs typeface="+mj-cs"/>
              </a:rPr>
              <a:t> HUD: Evaluate enhanced inspection methods for the condition of assisted housing, </a:t>
            </a:r>
            <a:r>
              <a:rPr lang="en-US" sz="3200" dirty="0">
                <a:solidFill>
                  <a:srgbClr val="595959"/>
                </a:solidFill>
                <a:latin typeface="+mj-lt"/>
                <a:ea typeface="+mj-ea"/>
                <a:cs typeface="+mj-cs"/>
              </a:rPr>
              <a:t>soliciting comments until 10/15/2019 (</a:t>
            </a:r>
            <a:r>
              <a:rPr lang="en-US" sz="3200" dirty="0">
                <a:solidFill>
                  <a:srgbClr val="595959"/>
                </a:solidFill>
                <a:latin typeface="+mj-lt"/>
                <a:ea typeface="+mj-ea"/>
                <a:cs typeface="+mj-cs"/>
                <a:hlinkClick r:id="rId2"/>
              </a:rPr>
              <a:t>www.federalregister.gov/d/2019-17455</a:t>
            </a:r>
            <a:r>
              <a:rPr lang="en-US" sz="3200" dirty="0">
                <a:solidFill>
                  <a:srgbClr val="595959"/>
                </a:solidFill>
                <a:latin typeface="+mj-lt"/>
                <a:ea typeface="+mj-ea"/>
                <a:cs typeface="+mj-cs"/>
              </a:rPr>
              <a:t>)</a:t>
            </a:r>
            <a:endParaRPr lang="en-US" sz="3200" kern="1200" dirty="0">
              <a:solidFill>
                <a:srgbClr val="595959"/>
              </a:solidFill>
              <a:effectLst/>
              <a:latin typeface="+mj-lt"/>
              <a:ea typeface="+mj-ea"/>
              <a:cs typeface="+mj-cs"/>
            </a:endParaRPr>
          </a:p>
        </p:txBody>
      </p:sp>
      <p:sp>
        <p:nvSpPr>
          <p:cNvPr id="4" name="Slide Number Placeholder 3">
            <a:extLst>
              <a:ext uri="{FF2B5EF4-FFF2-40B4-BE49-F238E27FC236}">
                <a16:creationId xmlns:a16="http://schemas.microsoft.com/office/drawing/2014/main" xmlns="" id="{98E0B556-D3B0-4058-95FD-CAC65EEC0575}"/>
              </a:ext>
            </a:extLst>
          </p:cNvPr>
          <p:cNvSpPr>
            <a:spLocks noGrp="1"/>
          </p:cNvSpPr>
          <p:nvPr>
            <p:ph type="sldNum" sz="quarter" idx="12"/>
          </p:nvPr>
        </p:nvSpPr>
        <p:spPr/>
        <p:txBody>
          <a:bodyPr/>
          <a:lstStyle/>
          <a:p>
            <a:fld id="{162F1D00-BD13-4404-86B0-79703945A0A7}"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3013840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935214-11E1-40A1-AC1C-5F4D3C48AA52}"/>
              </a:ext>
            </a:extLst>
          </p:cNvPr>
          <p:cNvSpPr>
            <a:spLocks noGrp="1"/>
          </p:cNvSpPr>
          <p:nvPr>
            <p:ph type="title"/>
          </p:nvPr>
        </p:nvSpPr>
        <p:spPr/>
        <p:txBody>
          <a:bodyPr/>
          <a:lstStyle/>
          <a:p>
            <a:pPr lvl="0"/>
            <a:r>
              <a:rPr lang="en-US" sz="2800" b="1" kern="1200" baseline="0" dirty="0">
                <a:solidFill>
                  <a:schemeClr val="accent1"/>
                </a:solidFill>
                <a:effectLst/>
                <a:latin typeface="+mj-lt"/>
                <a:ea typeface="+mj-ea"/>
                <a:cs typeface="+mj-cs"/>
              </a:rPr>
              <a:t>Examples of Key Federal Actions – Goal 4: Prioritize and Address the Critical Research and Data Needs to Inform Lead Policies and Guide Decisions</a:t>
            </a:r>
            <a:endParaRPr lang="en-US" sz="2800" baseline="0" dirty="0">
              <a:solidFill>
                <a:schemeClr val="accent1"/>
              </a:solidFill>
            </a:endParaRPr>
          </a:p>
        </p:txBody>
      </p:sp>
      <p:sp>
        <p:nvSpPr>
          <p:cNvPr id="3" name="Content Placeholder 2">
            <a:extLst>
              <a:ext uri="{FF2B5EF4-FFF2-40B4-BE49-F238E27FC236}">
                <a16:creationId xmlns:a16="http://schemas.microsoft.com/office/drawing/2014/main" xmlns="" id="{62155C80-683F-4016-BB7A-079E143BC9CE}"/>
              </a:ext>
            </a:extLst>
          </p:cNvPr>
          <p:cNvSpPr>
            <a:spLocks noGrp="1"/>
          </p:cNvSpPr>
          <p:nvPr>
            <p:ph idx="1"/>
          </p:nvPr>
        </p:nvSpPr>
        <p:spPr>
          <a:xfrm>
            <a:off x="548513" y="1836062"/>
            <a:ext cx="11264608" cy="4144963"/>
          </a:xfrm>
        </p:spPr>
        <p:txBody>
          <a:bodyPr>
            <a:noAutofit/>
          </a:bodyPr>
          <a:lstStyle/>
          <a:p>
            <a:pPr lvl="0"/>
            <a:r>
              <a:rPr lang="en-US" sz="3200" kern="1200" dirty="0">
                <a:solidFill>
                  <a:srgbClr val="595959"/>
                </a:solidFill>
                <a:effectLst/>
                <a:latin typeface="+mj-lt"/>
                <a:ea typeface="+mj-ea"/>
                <a:cs typeface="+mj-cs"/>
              </a:rPr>
              <a:t>4.2: Establish the Lead Exposure and Prevention Advisory Committee</a:t>
            </a:r>
          </a:p>
          <a:p>
            <a:pPr lvl="1"/>
            <a:r>
              <a:rPr lang="en-US" sz="3000" kern="1200" dirty="0">
                <a:solidFill>
                  <a:srgbClr val="595959"/>
                </a:solidFill>
                <a:effectLst/>
                <a:latin typeface="+mj-lt"/>
                <a:ea typeface="+mj-ea"/>
                <a:cs typeface="+mj-cs"/>
              </a:rPr>
              <a:t> </a:t>
            </a:r>
            <a:r>
              <a:rPr lang="en-US" sz="3200" kern="1200" dirty="0">
                <a:solidFill>
                  <a:srgbClr val="595959"/>
                </a:solidFill>
                <a:effectLst/>
                <a:latin typeface="+mj-lt"/>
                <a:ea typeface="+mj-ea"/>
                <a:cs typeface="+mj-cs"/>
              </a:rPr>
              <a:t>CDC: Water Infrastructure Improvements for the Nation Act has CDC/ATSDR set up LEPAC with health and education professionals, at least half federal, to review research and federal programs and services, and identify effective services and best practices for addressing and preventing lead exposure and its impacts in communities</a:t>
            </a:r>
          </a:p>
        </p:txBody>
      </p:sp>
      <p:sp>
        <p:nvSpPr>
          <p:cNvPr id="4" name="Slide Number Placeholder 3">
            <a:extLst>
              <a:ext uri="{FF2B5EF4-FFF2-40B4-BE49-F238E27FC236}">
                <a16:creationId xmlns:a16="http://schemas.microsoft.com/office/drawing/2014/main" xmlns="" id="{2EBDDDFE-D750-4578-B32F-5AAF7EE853AD}"/>
              </a:ext>
            </a:extLst>
          </p:cNvPr>
          <p:cNvSpPr>
            <a:spLocks noGrp="1"/>
          </p:cNvSpPr>
          <p:nvPr>
            <p:ph type="sldNum" sz="quarter" idx="12"/>
          </p:nvPr>
        </p:nvSpPr>
        <p:spPr/>
        <p:txBody>
          <a:bodyPr/>
          <a:lstStyle/>
          <a:p>
            <a:fld id="{162F1D00-BD13-4404-86B0-79703945A0A7}"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3060924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14CBE-A14B-4E1F-A23A-D0F189690FB6}"/>
              </a:ext>
            </a:extLst>
          </p:cNvPr>
          <p:cNvSpPr>
            <a:spLocks noGrp="1"/>
          </p:cNvSpPr>
          <p:nvPr>
            <p:ph type="title"/>
          </p:nvPr>
        </p:nvSpPr>
        <p:spPr/>
        <p:txBody>
          <a:bodyPr/>
          <a:lstStyle/>
          <a:p>
            <a:r>
              <a:rPr lang="en-US" dirty="0"/>
              <a:t/>
            </a:r>
            <a:br>
              <a:rPr lang="en-US" dirty="0"/>
            </a:br>
            <a:r>
              <a:rPr lang="en-US" dirty="0"/>
              <a:t>References</a:t>
            </a:r>
          </a:p>
        </p:txBody>
      </p:sp>
      <p:sp>
        <p:nvSpPr>
          <p:cNvPr id="3" name="Content Placeholder 2">
            <a:extLst>
              <a:ext uri="{FF2B5EF4-FFF2-40B4-BE49-F238E27FC236}">
                <a16:creationId xmlns:a16="http://schemas.microsoft.com/office/drawing/2014/main" xmlns="" id="{CF50F302-2C0F-4D16-A781-3D493DE43FA8}"/>
              </a:ext>
            </a:extLst>
          </p:cNvPr>
          <p:cNvSpPr>
            <a:spLocks noGrp="1"/>
          </p:cNvSpPr>
          <p:nvPr>
            <p:ph idx="1"/>
          </p:nvPr>
        </p:nvSpPr>
        <p:spPr>
          <a:xfrm>
            <a:off x="548513" y="1836062"/>
            <a:ext cx="11264608" cy="4144963"/>
          </a:xfrm>
        </p:spPr>
        <p:txBody>
          <a:bodyPr>
            <a:noAutofit/>
          </a:bodyPr>
          <a:lstStyle/>
          <a:p>
            <a:pPr>
              <a:spcBef>
                <a:spcPts val="600"/>
              </a:spcBef>
            </a:pPr>
            <a:r>
              <a:rPr lang="en-US" sz="3200" dirty="0"/>
              <a:t> Task Force website:  </a:t>
            </a:r>
            <a:r>
              <a:rPr lang="en-US" sz="3200" dirty="0">
                <a:hlinkClick r:id="rId2"/>
              </a:rPr>
              <a:t>https://ptfceh.niehs.nih.gov/</a:t>
            </a:r>
            <a:endParaRPr lang="en-US" sz="3200" dirty="0"/>
          </a:p>
          <a:p>
            <a:pPr>
              <a:spcBef>
                <a:spcPts val="600"/>
              </a:spcBef>
            </a:pPr>
            <a:r>
              <a:rPr lang="en-US" sz="3200" dirty="0"/>
              <a:t> Lead Subcommittee co-chair agencies’ lead websites:</a:t>
            </a:r>
          </a:p>
          <a:p>
            <a:pPr lvl="1"/>
            <a:r>
              <a:rPr lang="en-US" sz="3200" dirty="0"/>
              <a:t> CDC:  </a:t>
            </a:r>
            <a:r>
              <a:rPr lang="en-US" sz="3200" dirty="0">
                <a:hlinkClick r:id="rId3"/>
              </a:rPr>
              <a:t>www.cdc.gov/lead</a:t>
            </a:r>
            <a:r>
              <a:rPr lang="en-US" sz="3200" dirty="0"/>
              <a:t>	   EPA:  </a:t>
            </a:r>
            <a:r>
              <a:rPr lang="en-US" sz="3200" dirty="0">
                <a:hlinkClick r:id="rId4"/>
              </a:rPr>
              <a:t>www.epa.gov/lead</a:t>
            </a:r>
            <a:endParaRPr lang="en-US" sz="3200" dirty="0"/>
          </a:p>
          <a:p>
            <a:pPr lvl="1"/>
            <a:r>
              <a:rPr lang="en-US" sz="3200" dirty="0"/>
              <a:t> HUD:  </a:t>
            </a:r>
            <a:r>
              <a:rPr lang="en-US" sz="3200" dirty="0">
                <a:hlinkClick r:id="rId5"/>
              </a:rPr>
              <a:t>www.hud.gov/lead</a:t>
            </a:r>
            <a:endParaRPr lang="en-US" sz="3200" dirty="0"/>
          </a:p>
          <a:p>
            <a:pPr>
              <a:spcBef>
                <a:spcPts val="600"/>
              </a:spcBef>
            </a:pPr>
            <a:r>
              <a:rPr lang="en-US" sz="3200" dirty="0"/>
              <a:t> National Lead Information Clearinghouse: 800-424-LEAD</a:t>
            </a:r>
          </a:p>
          <a:p>
            <a:pPr>
              <a:spcBef>
                <a:spcPts val="600"/>
              </a:spcBef>
            </a:pPr>
            <a:r>
              <a:rPr lang="en-US" sz="3200" dirty="0"/>
              <a:t> HUD Lead Regulations hotline: 202-402-7698</a:t>
            </a:r>
          </a:p>
          <a:p>
            <a:pPr lvl="1"/>
            <a:r>
              <a:rPr lang="en-US" sz="3200" dirty="0">
                <a:hlinkClick r:id="rId6"/>
              </a:rPr>
              <a:t> Lead.Regulations@HUD.gov</a:t>
            </a:r>
            <a:endParaRPr lang="en-US" sz="3200" dirty="0"/>
          </a:p>
          <a:p>
            <a:pPr>
              <a:spcBef>
                <a:spcPts val="600"/>
              </a:spcBef>
            </a:pPr>
            <a:r>
              <a:rPr lang="en-US" sz="3200" dirty="0"/>
              <a:t> TTY/TDD for phone numbers:  711</a:t>
            </a:r>
          </a:p>
        </p:txBody>
      </p:sp>
      <p:sp>
        <p:nvSpPr>
          <p:cNvPr id="4" name="Slide Number Placeholder 3">
            <a:extLst>
              <a:ext uri="{FF2B5EF4-FFF2-40B4-BE49-F238E27FC236}">
                <a16:creationId xmlns:a16="http://schemas.microsoft.com/office/drawing/2014/main" xmlns="" id="{C2B2826D-C691-4E9A-8345-7D3506C55A59}"/>
              </a:ext>
            </a:extLst>
          </p:cNvPr>
          <p:cNvSpPr>
            <a:spLocks noGrp="1"/>
          </p:cNvSpPr>
          <p:nvPr>
            <p:ph type="sldNum" sz="quarter" idx="12"/>
          </p:nvPr>
        </p:nvSpPr>
        <p:spPr/>
        <p:txBody>
          <a:bodyPr/>
          <a:lstStyle/>
          <a:p>
            <a:fld id="{162F1D00-BD13-4404-86B0-79703945A0A7}" type="slidenum">
              <a:rPr lang="en-US" smtClean="0">
                <a:solidFill>
                  <a:prstClr val="white"/>
                </a:solidFill>
              </a:rPr>
              <a:pPr/>
              <a:t>39</a:t>
            </a:fld>
            <a:endParaRPr lang="en-US" dirty="0">
              <a:solidFill>
                <a:prstClr val="white"/>
              </a:solidFill>
            </a:endParaRPr>
          </a:p>
        </p:txBody>
      </p:sp>
      <p:pic>
        <p:nvPicPr>
          <p:cNvPr id="5" name="Picture 4" descr="A close up of a sign&#10;&#10;Description automatically generated">
            <a:extLst>
              <a:ext uri="{FF2B5EF4-FFF2-40B4-BE49-F238E27FC236}">
                <a16:creationId xmlns:a16="http://schemas.microsoft.com/office/drawing/2014/main" xmlns="" id="{40406D24-80BF-4C9E-BE26-A933B10D07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9736" y="4708202"/>
            <a:ext cx="1474025" cy="1907562"/>
          </a:xfrm>
          <a:prstGeom prst="rect">
            <a:avLst/>
          </a:prstGeom>
        </p:spPr>
      </p:pic>
    </p:spTree>
    <p:extLst>
      <p:ext uri="{BB962C8B-B14F-4D97-AF65-F5344CB8AC3E}">
        <p14:creationId xmlns:p14="http://schemas.microsoft.com/office/powerpoint/2010/main" val="427057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FDB26-C318-4DD5-B3BC-91F0DB1E8B0E}"/>
              </a:ext>
            </a:extLst>
          </p:cNvPr>
          <p:cNvSpPr>
            <a:spLocks noGrp="1"/>
          </p:cNvSpPr>
          <p:nvPr>
            <p:ph type="title"/>
          </p:nvPr>
        </p:nvSpPr>
        <p:spPr/>
        <p:txBody>
          <a:bodyPr/>
          <a:lstStyle/>
          <a:p>
            <a:pPr algn="ctr"/>
            <a:r>
              <a:rPr lang="en-US" dirty="0"/>
              <a:t>Federal Action Plan To Reduce Childhood Lead Exposures and Associated Health Impacts</a:t>
            </a:r>
          </a:p>
        </p:txBody>
      </p:sp>
      <p:sp>
        <p:nvSpPr>
          <p:cNvPr id="3" name="Content Placeholder 2">
            <a:extLst>
              <a:ext uri="{FF2B5EF4-FFF2-40B4-BE49-F238E27FC236}">
                <a16:creationId xmlns:a16="http://schemas.microsoft.com/office/drawing/2014/main" xmlns="" id="{92E3D097-457E-485E-97B5-FD3BE5A63E51}"/>
              </a:ext>
            </a:extLst>
          </p:cNvPr>
          <p:cNvSpPr>
            <a:spLocks noGrp="1"/>
          </p:cNvSpPr>
          <p:nvPr>
            <p:ph idx="1"/>
          </p:nvPr>
        </p:nvSpPr>
        <p:spPr>
          <a:xfrm>
            <a:off x="548512" y="1455061"/>
            <a:ext cx="11264609" cy="4631414"/>
          </a:xfrm>
        </p:spPr>
        <p:txBody>
          <a:bodyPr>
            <a:noAutofit/>
          </a:bodyPr>
          <a:lstStyle/>
          <a:p>
            <a:pPr>
              <a:spcBef>
                <a:spcPts val="0"/>
              </a:spcBef>
              <a:spcAft>
                <a:spcPts val="600"/>
              </a:spcAft>
            </a:pPr>
            <a:r>
              <a:rPr lang="en-US" sz="3200" dirty="0"/>
              <a:t> The Action Plan details federal objectives and </a:t>
            </a:r>
            <a:br>
              <a:rPr lang="en-US" sz="3200" dirty="0"/>
            </a:br>
            <a:r>
              <a:rPr lang="en-US" sz="3200" dirty="0"/>
              <a:t>actions under four goals:</a:t>
            </a:r>
          </a:p>
          <a:p>
            <a:pPr marL="685800" indent="-457200">
              <a:spcBef>
                <a:spcPts val="0"/>
              </a:spcBef>
              <a:spcAft>
                <a:spcPts val="600"/>
              </a:spcAft>
              <a:buSzPct val="100000"/>
              <a:buFont typeface="+mj-lt"/>
              <a:buAutoNum type="arabicPeriod"/>
            </a:pPr>
            <a:r>
              <a:rPr lang="en-US" sz="3200" dirty="0"/>
              <a:t>Reduce children’s exposure to lead sources.</a:t>
            </a:r>
          </a:p>
          <a:p>
            <a:pPr marL="685800" indent="-457200">
              <a:spcBef>
                <a:spcPts val="0"/>
              </a:spcBef>
              <a:spcAft>
                <a:spcPts val="600"/>
              </a:spcAft>
              <a:buSzPct val="100000"/>
              <a:buFont typeface="+mj-lt"/>
              <a:buAutoNum type="arabicPeriod"/>
            </a:pPr>
            <a:r>
              <a:rPr lang="en-US" sz="3200" dirty="0"/>
              <a:t>Identify lead-exposed children and improve their health outcomes.</a:t>
            </a:r>
          </a:p>
          <a:p>
            <a:pPr marL="685800" indent="-457200">
              <a:spcBef>
                <a:spcPts val="0"/>
              </a:spcBef>
              <a:spcAft>
                <a:spcPts val="600"/>
              </a:spcAft>
              <a:buSzPct val="100000"/>
              <a:buFont typeface="+mj-lt"/>
              <a:buAutoNum type="arabicPeriod"/>
            </a:pPr>
            <a:r>
              <a:rPr lang="en-US" sz="3200" dirty="0"/>
              <a:t>Communicate more effectively with stakeholders.</a:t>
            </a:r>
          </a:p>
          <a:p>
            <a:pPr marL="685800" indent="-457200">
              <a:spcBef>
                <a:spcPts val="0"/>
              </a:spcBef>
              <a:buSzPct val="100000"/>
              <a:buFont typeface="+mj-lt"/>
              <a:buAutoNum type="arabicPeriod"/>
            </a:pPr>
            <a:r>
              <a:rPr lang="en-US" sz="3200" dirty="0"/>
              <a:t>Support and conduct critical research to inform efforts to reduce lead exposures and related health risks. </a:t>
            </a:r>
          </a:p>
        </p:txBody>
      </p:sp>
      <p:sp>
        <p:nvSpPr>
          <p:cNvPr id="4" name="Slide Number Placeholder 3">
            <a:extLst>
              <a:ext uri="{FF2B5EF4-FFF2-40B4-BE49-F238E27FC236}">
                <a16:creationId xmlns:a16="http://schemas.microsoft.com/office/drawing/2014/main" xmlns="" id="{EBE73DED-A350-4DFE-8590-9185EAB2E1B9}"/>
              </a:ext>
            </a:extLst>
          </p:cNvPr>
          <p:cNvSpPr>
            <a:spLocks noGrp="1"/>
          </p:cNvSpPr>
          <p:nvPr>
            <p:ph type="sldNum" sz="quarter" idx="12"/>
          </p:nvPr>
        </p:nvSpPr>
        <p:spPr/>
        <p:txBody>
          <a:bodyPr/>
          <a:lstStyle/>
          <a:p>
            <a:fld id="{162F1D00-BD13-4404-86B0-79703945A0A7}"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104703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E6E6C-E277-40FE-A111-1194F9A1B6BF}"/>
              </a:ext>
            </a:extLst>
          </p:cNvPr>
          <p:cNvSpPr>
            <a:spLocks noGrp="1"/>
          </p:cNvSpPr>
          <p:nvPr>
            <p:ph type="title"/>
          </p:nvPr>
        </p:nvSpPr>
        <p:spPr>
          <a:xfrm>
            <a:off x="548513" y="338955"/>
            <a:ext cx="10075084" cy="704033"/>
          </a:xfrm>
        </p:spPr>
        <p:txBody>
          <a:bodyPr/>
          <a:lstStyle/>
          <a:p>
            <a:pPr algn="ctr"/>
            <a:r>
              <a:rPr lang="en-US" dirty="0"/>
              <a:t>Overview of the Action Plan</a:t>
            </a:r>
          </a:p>
        </p:txBody>
      </p:sp>
      <p:sp>
        <p:nvSpPr>
          <p:cNvPr id="3" name="Content Placeholder 2">
            <a:extLst>
              <a:ext uri="{FF2B5EF4-FFF2-40B4-BE49-F238E27FC236}">
                <a16:creationId xmlns:a16="http://schemas.microsoft.com/office/drawing/2014/main" xmlns="" id="{EB73F068-9076-41E6-BE76-513FD75CF688}"/>
              </a:ext>
            </a:extLst>
          </p:cNvPr>
          <p:cNvSpPr>
            <a:spLocks noGrp="1"/>
          </p:cNvSpPr>
          <p:nvPr>
            <p:ph idx="1"/>
          </p:nvPr>
        </p:nvSpPr>
        <p:spPr>
          <a:xfrm>
            <a:off x="548513" y="1000913"/>
            <a:ext cx="11264608" cy="5218882"/>
          </a:xfrm>
        </p:spPr>
        <p:txBody>
          <a:bodyPr>
            <a:noAutofit/>
          </a:bodyPr>
          <a:lstStyle/>
          <a:p>
            <a:pPr>
              <a:spcBef>
                <a:spcPts val="0"/>
              </a:spcBef>
              <a:spcAft>
                <a:spcPts val="600"/>
              </a:spcAft>
              <a:buSzPct val="150000"/>
              <a:buFont typeface="Wingdings" panose="05000000000000000000" pitchFamily="2" charset="2"/>
              <a:buChar char="§"/>
            </a:pPr>
            <a:r>
              <a:rPr lang="en-US" sz="3200" dirty="0"/>
              <a:t> The Action Plan is a “roadmap” for describing </a:t>
            </a:r>
            <a:br>
              <a:rPr lang="en-US" sz="3200" dirty="0"/>
            </a:br>
            <a:r>
              <a:rPr lang="en-US" sz="3200" dirty="0"/>
              <a:t>federal-wide actions to collectively reduce </a:t>
            </a:r>
            <a:br>
              <a:rPr lang="en-US" sz="3200" dirty="0"/>
            </a:br>
            <a:r>
              <a:rPr lang="en-US" sz="3200" dirty="0"/>
              <a:t>childhood lead exposure and improve children’s health.</a:t>
            </a:r>
          </a:p>
          <a:p>
            <a:pPr>
              <a:spcBef>
                <a:spcPts val="0"/>
              </a:spcBef>
              <a:spcAft>
                <a:spcPts val="600"/>
              </a:spcAft>
              <a:buSzPct val="150000"/>
              <a:buFont typeface="Wingdings" panose="05000000000000000000" pitchFamily="2" charset="2"/>
              <a:buChar char="§"/>
            </a:pPr>
            <a:r>
              <a:rPr lang="en-US" sz="3200" dirty="0"/>
              <a:t> It is NOT a budget document, but it is expected to inform future federal budget and regulatory development processes. </a:t>
            </a:r>
          </a:p>
          <a:p>
            <a:pPr>
              <a:spcBef>
                <a:spcPts val="0"/>
              </a:spcBef>
              <a:spcAft>
                <a:spcPts val="600"/>
              </a:spcAft>
              <a:buSzPct val="150000"/>
              <a:buFont typeface="Wingdings" panose="05000000000000000000" pitchFamily="2" charset="2"/>
              <a:buChar char="§"/>
            </a:pPr>
            <a:r>
              <a:rPr lang="en-US" sz="3200" dirty="0"/>
              <a:t> It can be used to enhance collaborative federal efforts, and track progress toward improving children’s environmental health. </a:t>
            </a:r>
          </a:p>
          <a:p>
            <a:pPr>
              <a:spcBef>
                <a:spcPts val="0"/>
              </a:spcBef>
              <a:buSzPct val="150000"/>
              <a:buFont typeface="Wingdings" panose="05000000000000000000" pitchFamily="2" charset="2"/>
              <a:buChar char="§"/>
            </a:pPr>
            <a:r>
              <a:rPr lang="en-US" sz="3200" dirty="0"/>
              <a:t> It is focused on highly exposed communities and locations.</a:t>
            </a:r>
          </a:p>
        </p:txBody>
      </p:sp>
      <p:sp>
        <p:nvSpPr>
          <p:cNvPr id="4" name="Slide Number Placeholder 3">
            <a:extLst>
              <a:ext uri="{FF2B5EF4-FFF2-40B4-BE49-F238E27FC236}">
                <a16:creationId xmlns:a16="http://schemas.microsoft.com/office/drawing/2014/main" xmlns="" id="{0E28E1BC-257A-43A7-933F-DD98EE472F83}"/>
              </a:ext>
            </a:extLst>
          </p:cNvPr>
          <p:cNvSpPr>
            <a:spLocks noGrp="1"/>
          </p:cNvSpPr>
          <p:nvPr>
            <p:ph type="sldNum" sz="quarter" idx="12"/>
          </p:nvPr>
        </p:nvSpPr>
        <p:spPr/>
        <p:txBody>
          <a:bodyPr/>
          <a:lstStyle/>
          <a:p>
            <a:fld id="{162F1D00-BD13-4404-86B0-79703945A0A7}"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272316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E6E6C-E277-40FE-A111-1194F9A1B6BF}"/>
              </a:ext>
            </a:extLst>
          </p:cNvPr>
          <p:cNvSpPr>
            <a:spLocks noGrp="1"/>
          </p:cNvSpPr>
          <p:nvPr>
            <p:ph type="title"/>
          </p:nvPr>
        </p:nvSpPr>
        <p:spPr>
          <a:xfrm>
            <a:off x="548513" y="338955"/>
            <a:ext cx="10075084" cy="704033"/>
          </a:xfrm>
        </p:spPr>
        <p:txBody>
          <a:bodyPr/>
          <a:lstStyle/>
          <a:p>
            <a:pPr algn="ctr"/>
            <a:r>
              <a:rPr lang="en-US" dirty="0"/>
              <a:t>Overview of the Action Plan</a:t>
            </a:r>
          </a:p>
        </p:txBody>
      </p:sp>
      <p:sp>
        <p:nvSpPr>
          <p:cNvPr id="3" name="Content Placeholder 2">
            <a:extLst>
              <a:ext uri="{FF2B5EF4-FFF2-40B4-BE49-F238E27FC236}">
                <a16:creationId xmlns:a16="http://schemas.microsoft.com/office/drawing/2014/main" xmlns="" id="{EB73F068-9076-41E6-BE76-513FD75CF688}"/>
              </a:ext>
            </a:extLst>
          </p:cNvPr>
          <p:cNvSpPr>
            <a:spLocks noGrp="1"/>
          </p:cNvSpPr>
          <p:nvPr>
            <p:ph idx="1"/>
          </p:nvPr>
        </p:nvSpPr>
        <p:spPr>
          <a:xfrm>
            <a:off x="548512" y="1050788"/>
            <a:ext cx="11264609" cy="4938037"/>
          </a:xfrm>
        </p:spPr>
        <p:txBody>
          <a:bodyPr>
            <a:noAutofit/>
          </a:bodyPr>
          <a:lstStyle/>
          <a:p>
            <a:pPr>
              <a:spcBef>
                <a:spcPts val="0"/>
              </a:spcBef>
              <a:spcAft>
                <a:spcPts val="600"/>
              </a:spcAft>
              <a:buSzPct val="150000"/>
              <a:buFont typeface="Wingdings" panose="05000000000000000000" pitchFamily="2" charset="2"/>
              <a:buChar char="§"/>
            </a:pPr>
            <a:r>
              <a:rPr lang="en-US" sz="3200" dirty="0"/>
              <a:t> The key primary prevention priority is to reduce children’s exposure to legacy sources, including deteriorated paint in housing, lead service lines contaminating drinking water, and contaminated soil.</a:t>
            </a:r>
          </a:p>
          <a:p>
            <a:pPr>
              <a:spcBef>
                <a:spcPts val="0"/>
              </a:spcBef>
              <a:spcAft>
                <a:spcPts val="600"/>
              </a:spcAft>
              <a:buSzPct val="150000"/>
              <a:buFont typeface="Wingdings" panose="05000000000000000000" pitchFamily="2" charset="2"/>
              <a:buChar char="§"/>
            </a:pPr>
            <a:r>
              <a:rPr lang="en-US" sz="3200" dirty="0"/>
              <a:t> The key secondary prevention priority is to identify children who have been exposed and improve their health outcomes.</a:t>
            </a:r>
          </a:p>
          <a:p>
            <a:pPr>
              <a:spcBef>
                <a:spcPts val="0"/>
              </a:spcBef>
              <a:buSzPct val="150000"/>
              <a:buFont typeface="Wingdings" panose="05000000000000000000" pitchFamily="2" charset="2"/>
              <a:buChar char="§"/>
            </a:pPr>
            <a:r>
              <a:rPr lang="en-US" sz="3200" dirty="0"/>
              <a:t> The Action Plan describes only federal activities, but many of them will be informed by or will encourage partnerships with non-federal stakeholders. </a:t>
            </a:r>
          </a:p>
        </p:txBody>
      </p:sp>
      <p:sp>
        <p:nvSpPr>
          <p:cNvPr id="4" name="Slide Number Placeholder 3">
            <a:extLst>
              <a:ext uri="{FF2B5EF4-FFF2-40B4-BE49-F238E27FC236}">
                <a16:creationId xmlns:a16="http://schemas.microsoft.com/office/drawing/2014/main" xmlns="" id="{0E28E1BC-257A-43A7-933F-DD98EE472F83}"/>
              </a:ext>
            </a:extLst>
          </p:cNvPr>
          <p:cNvSpPr>
            <a:spLocks noGrp="1"/>
          </p:cNvSpPr>
          <p:nvPr>
            <p:ph type="sldNum" sz="quarter" idx="12"/>
          </p:nvPr>
        </p:nvSpPr>
        <p:spPr/>
        <p:txBody>
          <a:bodyPr/>
          <a:lstStyle/>
          <a:p>
            <a:fld id="{162F1D00-BD13-4404-86B0-79703945A0A7}"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401440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EB169-EF4A-45D5-AFB4-4B0E41400125}"/>
              </a:ext>
            </a:extLst>
          </p:cNvPr>
          <p:cNvSpPr>
            <a:spLocks noGrp="1"/>
          </p:cNvSpPr>
          <p:nvPr>
            <p:ph type="title"/>
          </p:nvPr>
        </p:nvSpPr>
        <p:spPr>
          <a:xfrm>
            <a:off x="548513" y="284011"/>
            <a:ext cx="10075084" cy="1116106"/>
          </a:xfrm>
        </p:spPr>
        <p:txBody>
          <a:bodyPr/>
          <a:lstStyle/>
          <a:p>
            <a:pPr algn="ctr"/>
            <a:r>
              <a:rPr lang="en-US" dirty="0"/>
              <a:t>Status Reports for Federal Actions Supporting the Federal Lead Action Plan</a:t>
            </a:r>
          </a:p>
        </p:txBody>
      </p:sp>
      <p:sp>
        <p:nvSpPr>
          <p:cNvPr id="3" name="Content Placeholder 2">
            <a:extLst>
              <a:ext uri="{FF2B5EF4-FFF2-40B4-BE49-F238E27FC236}">
                <a16:creationId xmlns:a16="http://schemas.microsoft.com/office/drawing/2014/main" xmlns="" id="{6084EC4F-8385-48EA-BD5F-7019545555D4}"/>
              </a:ext>
            </a:extLst>
          </p:cNvPr>
          <p:cNvSpPr>
            <a:spLocks noGrp="1"/>
          </p:cNvSpPr>
          <p:nvPr>
            <p:ph idx="1"/>
          </p:nvPr>
        </p:nvSpPr>
        <p:spPr>
          <a:xfrm>
            <a:off x="548513" y="1497107"/>
            <a:ext cx="11264608" cy="5021938"/>
          </a:xfrm>
        </p:spPr>
        <p:txBody>
          <a:bodyPr>
            <a:normAutofit/>
          </a:bodyPr>
          <a:lstStyle/>
          <a:p>
            <a:r>
              <a:rPr lang="en-US" sz="3200" dirty="0"/>
              <a:t> The federal Lead Action Plan is posted on the Task </a:t>
            </a:r>
            <a:br>
              <a:rPr lang="en-US" sz="3200" dirty="0"/>
            </a:br>
            <a:r>
              <a:rPr lang="en-US" sz="3200" dirty="0"/>
              <a:t>Force website, </a:t>
            </a:r>
            <a:r>
              <a:rPr lang="en-US" sz="3200" u="sng" dirty="0">
                <a:hlinkClick r:id="rId3"/>
              </a:rPr>
              <a:t>https://ptfceh.niehs.nih.gov</a:t>
            </a:r>
            <a:r>
              <a:rPr lang="en-US" sz="3200" u="sng" dirty="0"/>
              <a:t>,</a:t>
            </a:r>
            <a:r>
              <a:rPr lang="en-US" sz="3200" dirty="0"/>
              <a:t> and will have future updates on actions by agencies, e.g.:</a:t>
            </a:r>
          </a:p>
          <a:p>
            <a:r>
              <a:rPr lang="en-US" sz="3200" dirty="0"/>
              <a:t> April 1, 2019 - EPA released its first status report via </a:t>
            </a:r>
            <a:r>
              <a:rPr lang="en-US" sz="3200" dirty="0">
                <a:hlinkClick r:id="rId4"/>
              </a:rPr>
              <a:t>www.epa.gov/lead</a:t>
            </a:r>
            <a:endParaRPr lang="en-US" sz="3200" dirty="0"/>
          </a:p>
          <a:p>
            <a:r>
              <a:rPr lang="en-US" sz="3200" dirty="0"/>
              <a:t> October 2019 - First HUD report to be released via </a:t>
            </a:r>
            <a:r>
              <a:rPr lang="en-US" sz="3200" dirty="0">
                <a:hlinkClick r:id="rId5"/>
              </a:rPr>
              <a:t>www.hud.gov/lead</a:t>
            </a:r>
            <a:endParaRPr lang="en-US" sz="3200" dirty="0"/>
          </a:p>
        </p:txBody>
      </p:sp>
      <p:sp>
        <p:nvSpPr>
          <p:cNvPr id="4" name="Slide Number Placeholder 3">
            <a:extLst>
              <a:ext uri="{FF2B5EF4-FFF2-40B4-BE49-F238E27FC236}">
                <a16:creationId xmlns:a16="http://schemas.microsoft.com/office/drawing/2014/main" xmlns="" id="{79BF139B-C6CE-40B7-9DD5-B5AE6598095D}"/>
              </a:ext>
            </a:extLst>
          </p:cNvPr>
          <p:cNvSpPr>
            <a:spLocks noGrp="1"/>
          </p:cNvSpPr>
          <p:nvPr>
            <p:ph type="sldNum" sz="quarter" idx="12"/>
          </p:nvPr>
        </p:nvSpPr>
        <p:spPr/>
        <p:txBody>
          <a:bodyPr/>
          <a:lstStyle/>
          <a:p>
            <a:fld id="{162F1D00-BD13-4404-86B0-79703945A0A7}" type="slidenum">
              <a:rPr lang="en-US" smtClean="0">
                <a:solidFill>
                  <a:prstClr val="white"/>
                </a:solidFill>
              </a:rPr>
              <a:pPr/>
              <a:t>7</a:t>
            </a:fld>
            <a:endParaRPr lang="en-US" dirty="0">
              <a:solidFill>
                <a:prstClr val="white"/>
              </a:solidFill>
            </a:endParaRPr>
          </a:p>
        </p:txBody>
      </p:sp>
    </p:spTree>
    <p:extLst>
      <p:ext uri="{BB962C8B-B14F-4D97-AF65-F5344CB8AC3E}">
        <p14:creationId xmlns:p14="http://schemas.microsoft.com/office/powerpoint/2010/main" val="235961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FEC2F-656D-419B-8F43-C4D6801D4874}"/>
              </a:ext>
            </a:extLst>
          </p:cNvPr>
          <p:cNvSpPr>
            <a:spLocks noGrp="1"/>
          </p:cNvSpPr>
          <p:nvPr>
            <p:ph type="title"/>
          </p:nvPr>
        </p:nvSpPr>
        <p:spPr/>
        <p:txBody>
          <a:bodyPr/>
          <a:lstStyle/>
          <a:p>
            <a:pPr lvl="0"/>
            <a:r>
              <a:rPr lang="en-US" sz="3600" b="1" kern="1200" dirty="0">
                <a:solidFill>
                  <a:schemeClr val="accent1"/>
                </a:solidFill>
                <a:effectLst/>
              </a:rPr>
              <a:t>Federal Actions Supporting </a:t>
            </a:r>
            <a:br>
              <a:rPr lang="en-US" sz="3600" b="1" kern="1200" dirty="0">
                <a:solidFill>
                  <a:schemeClr val="accent1"/>
                </a:solidFill>
                <a:effectLst/>
              </a:rPr>
            </a:br>
            <a:r>
              <a:rPr lang="en-US" sz="3600" b="1" kern="1200" dirty="0">
                <a:solidFill>
                  <a:schemeClr val="accent1"/>
                </a:solidFill>
                <a:effectLst/>
              </a:rPr>
              <a:t>the Federal Lead Action Plan</a:t>
            </a:r>
            <a:endParaRPr lang="en-US" b="1" dirty="0"/>
          </a:p>
        </p:txBody>
      </p:sp>
      <p:sp>
        <p:nvSpPr>
          <p:cNvPr id="3" name="Content Placeholder 2">
            <a:extLst>
              <a:ext uri="{FF2B5EF4-FFF2-40B4-BE49-F238E27FC236}">
                <a16:creationId xmlns:a16="http://schemas.microsoft.com/office/drawing/2014/main" xmlns="" id="{BE3D3EF9-AC1F-4901-9AC3-8306EF4D8904}"/>
              </a:ext>
            </a:extLst>
          </p:cNvPr>
          <p:cNvSpPr>
            <a:spLocks noGrp="1"/>
          </p:cNvSpPr>
          <p:nvPr>
            <p:ph idx="1"/>
          </p:nvPr>
        </p:nvSpPr>
        <p:spPr>
          <a:xfrm>
            <a:off x="548513" y="1836062"/>
            <a:ext cx="7231144" cy="4682983"/>
          </a:xfrm>
        </p:spPr>
        <p:txBody>
          <a:bodyPr>
            <a:normAutofit/>
          </a:bodyPr>
          <a:lstStyle/>
          <a:p>
            <a:pPr lvl="0"/>
            <a:r>
              <a:rPr lang="en-US" sz="3200" b="1" kern="1200" dirty="0">
                <a:solidFill>
                  <a:schemeClr val="accent1"/>
                </a:solidFill>
                <a:effectLst/>
                <a:latin typeface="+mj-lt"/>
                <a:ea typeface="+mj-ea"/>
                <a:cs typeface="+mj-cs"/>
              </a:rPr>
              <a:t> </a:t>
            </a:r>
            <a:r>
              <a:rPr lang="en-US" sz="3200" b="0" i="0" kern="1200" baseline="0" dirty="0">
                <a:solidFill>
                  <a:srgbClr val="595959"/>
                </a:solidFill>
                <a:effectLst/>
                <a:latin typeface="Rockwell" panose="02060603020205020403" pitchFamily="18" charset="0"/>
                <a:ea typeface="+mj-ea"/>
                <a:cs typeface="+mj-cs"/>
              </a:rPr>
              <a:t>This presentation will provide:</a:t>
            </a:r>
          </a:p>
          <a:p>
            <a:pPr lvl="1"/>
            <a:r>
              <a:rPr lang="en-US" sz="3200" b="0" i="0" kern="1200" baseline="0" dirty="0">
                <a:solidFill>
                  <a:srgbClr val="595959"/>
                </a:solidFill>
                <a:effectLst/>
                <a:latin typeface="Rockwell" panose="02060603020205020403" pitchFamily="18" charset="0"/>
                <a:ea typeface="+mj-ea"/>
                <a:cs typeface="+mj-cs"/>
              </a:rPr>
              <a:t> </a:t>
            </a:r>
            <a:r>
              <a:rPr lang="en-US" sz="3200" b="0" i="0" kern="1200" dirty="0">
                <a:solidFill>
                  <a:srgbClr val="595959"/>
                </a:solidFill>
                <a:effectLst/>
                <a:latin typeface="Rockwell" panose="02060603020205020403" pitchFamily="18" charset="0"/>
                <a:ea typeface="+mj-ea"/>
                <a:cs typeface="+mj-cs"/>
              </a:rPr>
              <a:t>An overview of the Plan’s goals</a:t>
            </a:r>
            <a:r>
              <a:rPr lang="en-US" sz="3200" dirty="0">
                <a:solidFill>
                  <a:srgbClr val="595959"/>
                </a:solidFill>
                <a:latin typeface="Rockwell" panose="02060603020205020403" pitchFamily="18" charset="0"/>
                <a:ea typeface="+mj-ea"/>
                <a:cs typeface="+mj-cs"/>
              </a:rPr>
              <a:t> and</a:t>
            </a:r>
            <a:r>
              <a:rPr lang="en-US" sz="3200" b="0" i="0" kern="1200" dirty="0">
                <a:solidFill>
                  <a:srgbClr val="595959"/>
                </a:solidFill>
                <a:effectLst/>
                <a:latin typeface="Rockwell" panose="02060603020205020403" pitchFamily="18" charset="0"/>
                <a:ea typeface="+mj-ea"/>
                <a:cs typeface="+mj-cs"/>
              </a:rPr>
              <a:t> objectives</a:t>
            </a:r>
          </a:p>
          <a:p>
            <a:pPr lvl="1"/>
            <a:r>
              <a:rPr lang="en-US" sz="3200" b="0" i="0" kern="1200" dirty="0">
                <a:solidFill>
                  <a:srgbClr val="595959"/>
                </a:solidFill>
                <a:effectLst/>
                <a:latin typeface="Rockwell" panose="02060603020205020403" pitchFamily="18" charset="0"/>
                <a:ea typeface="+mj-ea"/>
                <a:cs typeface="+mj-cs"/>
              </a:rPr>
              <a:t> Sample CDC, EPA and HUD actions, to prompt suggestions for participation and enhancement</a:t>
            </a:r>
          </a:p>
        </p:txBody>
      </p:sp>
      <p:sp>
        <p:nvSpPr>
          <p:cNvPr id="4" name="Slide Number Placeholder 3">
            <a:extLst>
              <a:ext uri="{FF2B5EF4-FFF2-40B4-BE49-F238E27FC236}">
                <a16:creationId xmlns:a16="http://schemas.microsoft.com/office/drawing/2014/main" xmlns="" id="{03CC4E1E-9506-4076-906F-F6680F0DF609}"/>
              </a:ext>
            </a:extLst>
          </p:cNvPr>
          <p:cNvSpPr>
            <a:spLocks noGrp="1"/>
          </p:cNvSpPr>
          <p:nvPr>
            <p:ph type="sldNum" sz="quarter" idx="12"/>
          </p:nvPr>
        </p:nvSpPr>
        <p:spPr/>
        <p:txBody>
          <a:bodyPr/>
          <a:lstStyle/>
          <a:p>
            <a:fld id="{162F1D00-BD13-4404-86B0-79703945A0A7}" type="slidenum">
              <a:rPr lang="en-US" smtClean="0">
                <a:solidFill>
                  <a:prstClr val="white"/>
                </a:solidFill>
              </a:rPr>
              <a:pPr/>
              <a:t>8</a:t>
            </a:fld>
            <a:endParaRPr lang="en-US" dirty="0">
              <a:solidFill>
                <a:prstClr val="white"/>
              </a:solidFill>
            </a:endParaRPr>
          </a:p>
        </p:txBody>
      </p:sp>
      <p:pic>
        <p:nvPicPr>
          <p:cNvPr id="6" name="Picture 5" descr="A close up of a sign&#10;&#10;Description automatically generated">
            <a:extLst>
              <a:ext uri="{FF2B5EF4-FFF2-40B4-BE49-F238E27FC236}">
                <a16:creationId xmlns:a16="http://schemas.microsoft.com/office/drawing/2014/main" xmlns="" id="{DB5E5D64-DB65-4433-A503-61698A2CBF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8445" y="1988457"/>
            <a:ext cx="3364676" cy="4354286"/>
          </a:xfrm>
          <a:prstGeom prst="rect">
            <a:avLst/>
          </a:prstGeom>
        </p:spPr>
      </p:pic>
    </p:spTree>
    <p:extLst>
      <p:ext uri="{BB962C8B-B14F-4D97-AF65-F5344CB8AC3E}">
        <p14:creationId xmlns:p14="http://schemas.microsoft.com/office/powerpoint/2010/main" val="376027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D74C48-1FAD-4077-8CDD-1B46C37ABDBE}"/>
              </a:ext>
            </a:extLst>
          </p:cNvPr>
          <p:cNvSpPr>
            <a:spLocks noGrp="1"/>
          </p:cNvSpPr>
          <p:nvPr>
            <p:ph type="title"/>
          </p:nvPr>
        </p:nvSpPr>
        <p:spPr/>
        <p:txBody>
          <a:bodyPr/>
          <a:lstStyle/>
          <a:p>
            <a:pPr lvl="0"/>
            <a:r>
              <a:rPr lang="en-US" sz="3200" b="1" kern="1200" dirty="0">
                <a:solidFill>
                  <a:schemeClr val="accent1"/>
                </a:solidFill>
                <a:effectLst/>
                <a:latin typeface="+mj-lt"/>
                <a:ea typeface="+mj-ea"/>
                <a:cs typeface="+mj-cs"/>
              </a:rPr>
              <a:t>Examples of Key Federal Actions – Goal 1: Reduce Children’s Exposure to Lead Sources</a:t>
            </a:r>
            <a:endParaRPr lang="en-US" sz="3200" dirty="0"/>
          </a:p>
        </p:txBody>
      </p:sp>
      <p:sp>
        <p:nvSpPr>
          <p:cNvPr id="3" name="Content Placeholder 2">
            <a:extLst>
              <a:ext uri="{FF2B5EF4-FFF2-40B4-BE49-F238E27FC236}">
                <a16:creationId xmlns:a16="http://schemas.microsoft.com/office/drawing/2014/main" xmlns="" id="{D4AAFB81-9D51-48DC-87FD-5FFC55EEB312}"/>
              </a:ext>
            </a:extLst>
          </p:cNvPr>
          <p:cNvSpPr>
            <a:spLocks noGrp="1"/>
          </p:cNvSpPr>
          <p:nvPr>
            <p:ph idx="1"/>
          </p:nvPr>
        </p:nvSpPr>
        <p:spPr>
          <a:xfrm>
            <a:off x="548513" y="1836062"/>
            <a:ext cx="11264608" cy="4144963"/>
          </a:xfrm>
        </p:spPr>
        <p:txBody>
          <a:bodyPr>
            <a:noAutofit/>
          </a:bodyPr>
          <a:lstStyle/>
          <a:p>
            <a:pPr lvl="0"/>
            <a:r>
              <a:rPr lang="en-US" sz="3200" b="1" kern="1200" dirty="0">
                <a:solidFill>
                  <a:schemeClr val="accent1"/>
                </a:solidFill>
                <a:effectLst/>
                <a:latin typeface="+mj-lt"/>
                <a:ea typeface="+mj-ea"/>
                <a:cs typeface="+mj-cs"/>
              </a:rPr>
              <a:t> </a:t>
            </a:r>
            <a:r>
              <a:rPr lang="en-US" sz="3200" b="0" i="0" kern="1200" cap="none" baseline="0" dirty="0">
                <a:solidFill>
                  <a:srgbClr val="595959"/>
                </a:solidFill>
                <a:effectLst/>
                <a:latin typeface="Rockwell" panose="02060603020205020403" pitchFamily="18" charset="0"/>
                <a:ea typeface="+mj-ea"/>
                <a:cs typeface="+mj-cs"/>
              </a:rPr>
              <a:t>Objective 1.1: Reduce Children’s Exposure in Homes and Child-Occupied Facilities with Lead-Based Paint Hazards</a:t>
            </a:r>
          </a:p>
          <a:p>
            <a:pPr lvl="1"/>
            <a:r>
              <a:rPr lang="en-US" sz="3200" dirty="0">
                <a:solidFill>
                  <a:srgbClr val="595959"/>
                </a:solidFill>
                <a:latin typeface="Rockwell" panose="02060603020205020403" pitchFamily="18" charset="0"/>
                <a:ea typeface="+mj-ea"/>
                <a:cs typeface="+mj-cs"/>
              </a:rPr>
              <a:t> EPA: Lowered dust-lead hazard standards for floors and windowsills in pre-1978 housing and child-occupied facilities (</a:t>
            </a:r>
            <a:r>
              <a:rPr lang="en-US" sz="3200" dirty="0">
                <a:solidFill>
                  <a:srgbClr val="595959"/>
                </a:solidFill>
                <a:latin typeface="Rockwell" panose="02060603020205020403" pitchFamily="18" charset="0"/>
                <a:ea typeface="+mj-ea"/>
                <a:cs typeface="+mj-cs"/>
                <a:hlinkClick r:id="rId2"/>
              </a:rPr>
              <a:t>www.federalregister.gov/d/2019-14024</a:t>
            </a:r>
            <a:r>
              <a:rPr lang="en-US" sz="3200" dirty="0">
                <a:solidFill>
                  <a:srgbClr val="595959"/>
                </a:solidFill>
                <a:latin typeface="Rockwell" panose="02060603020205020403" pitchFamily="18" charset="0"/>
                <a:ea typeface="+mj-ea"/>
                <a:cs typeface="+mj-cs"/>
              </a:rPr>
              <a:t>) (7/9)</a:t>
            </a:r>
          </a:p>
          <a:p>
            <a:pPr lvl="1"/>
            <a:r>
              <a:rPr lang="en-US" sz="3200" b="0" i="0" kern="1200" cap="none" baseline="0" dirty="0">
                <a:solidFill>
                  <a:srgbClr val="595959"/>
                </a:solidFill>
                <a:effectLst/>
                <a:latin typeface="Rockwell" panose="02060603020205020403" pitchFamily="18" charset="0"/>
                <a:ea typeface="+mj-ea"/>
                <a:cs typeface="+mj-cs"/>
              </a:rPr>
              <a:t> EPA: Has begun rulemaking on post-abatement lead clearance standards (expected 7/2021)</a:t>
            </a:r>
          </a:p>
        </p:txBody>
      </p:sp>
      <p:sp>
        <p:nvSpPr>
          <p:cNvPr id="4" name="Slide Number Placeholder 3">
            <a:extLst>
              <a:ext uri="{FF2B5EF4-FFF2-40B4-BE49-F238E27FC236}">
                <a16:creationId xmlns:a16="http://schemas.microsoft.com/office/drawing/2014/main" xmlns="" id="{1F0CEC16-D551-40A0-B74C-6408EB1A973F}"/>
              </a:ext>
            </a:extLst>
          </p:cNvPr>
          <p:cNvSpPr>
            <a:spLocks noGrp="1"/>
          </p:cNvSpPr>
          <p:nvPr>
            <p:ph type="sldNum" sz="quarter" idx="12"/>
          </p:nvPr>
        </p:nvSpPr>
        <p:spPr/>
        <p:txBody>
          <a:bodyPr/>
          <a:lstStyle/>
          <a:p>
            <a:fld id="{162F1D00-BD13-4404-86B0-79703945A0A7}"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2985008876"/>
      </p:ext>
    </p:extLst>
  </p:cSld>
  <p:clrMapOvr>
    <a:masterClrMapping/>
  </p:clrMapOvr>
</p:sld>
</file>

<file path=ppt/theme/theme1.xml><?xml version="1.0" encoding="utf-8"?>
<a:theme xmlns:a="http://schemas.openxmlformats.org/drawingml/2006/main" name="Advantag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ct:contentTypeSchema xmlns:ct="http://schemas.microsoft.com/office/2006/metadata/contentType" xmlns:ma="http://schemas.microsoft.com/office/2006/metadata/properties/metaAttributes" ct:_="" ma:_="" ma:contentTypeName="Document" ma:contentTypeID="0x010100EE67138D9086B74FAEFC8388F623CAD2" ma:contentTypeVersion="32" ma:contentTypeDescription="Create a new document." ma:contentTypeScope="" ma:versionID="ac30deec36585edefba9f50d6a5ae82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e2b93da3-8a1b-4079-8034-3a7ac0ff332f" xmlns:ns6="940ccbd0-90f6-4995-9952-cbd8d768764f" xmlns:ns7="6efa4275-e288-4fb0-81d2-bfaacbe6eb80" targetNamespace="http://schemas.microsoft.com/office/2006/metadata/properties" ma:root="true" ma:fieldsID="c7a10d2ac956fcc9bf9884a6e494ae80" ns1:_="" ns2:_="" ns3:_="" ns4:_="" ns5:_="" ns6:_="" ns7:_="">
    <xsd:import namespace="http://schemas.microsoft.com/sharepoint/v3"/>
    <xsd:import namespace="4ffa91fb-a0ff-4ac5-b2db-65c790d184a4"/>
    <xsd:import namespace="http://schemas.microsoft.com/sharepoint.v3"/>
    <xsd:import namespace="http://schemas.microsoft.com/sharepoint/v3/fields"/>
    <xsd:import namespace="e2b93da3-8a1b-4079-8034-3a7ac0ff332f"/>
    <xsd:import namespace="940ccbd0-90f6-4995-9952-cbd8d768764f"/>
    <xsd:import namespace="6efa4275-e288-4fb0-81d2-bfaacbe6eb80"/>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6:SharedWithUsers" minOccurs="0"/>
                <xsd:element ref="ns6:SharingHintHash" minOccurs="0"/>
                <xsd:element ref="ns7:SharedWithDetails" minOccurs="0"/>
                <xsd:element ref="ns7:LastSharedByUser" minOccurs="0"/>
                <xsd:element ref="ns7:LastSharedByTime" minOccurs="0"/>
                <xsd:element ref="ns5:MediaServiceMetadata" minOccurs="0"/>
                <xsd:element ref="ns5:MediaServiceFastMetadata" minOccurs="0"/>
                <xsd:element ref="ns5:MediaServiceAutoTags"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2c3f8d7-10f9-4156-99c9-85e5891008e0}" ma:internalName="TaxCatchAllLabel" ma:readOnly="true" ma:showField="CatchAllDataLabel" ma:web="6efa4275-e288-4fb0-81d2-bfaacbe6eb8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2c3f8d7-10f9-4156-99c9-85e5891008e0}" ma:internalName="TaxCatchAll" ma:showField="CatchAllData" ma:web="6efa4275-e288-4fb0-81d2-bfaacbe6eb8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b93da3-8a1b-4079-8034-3a7ac0ff332f" elementFormDefault="qualified">
    <xsd:import namespace="http://schemas.microsoft.com/office/2006/documentManagement/types"/>
    <xsd:import namespace="http://schemas.microsoft.com/office/infopath/2007/PartnerControls"/>
    <xsd:element name="MediaServiceMetadata" ma:index="37" nillable="true" ma:displayName="MediaServiceMetadata" ma:description="" ma:hidden="true" ma:internalName="MediaServiceMetadata" ma:readOnly="true">
      <xsd:simpleType>
        <xsd:restriction base="dms:Note"/>
      </xsd:simpleType>
    </xsd:element>
    <xsd:element name="MediaServiceFastMetadata" ma:index="38" nillable="true" ma:displayName="MediaServiceFastMetadata" ma:description="" ma:hidden="true" ma:internalName="MediaServiceFastMetadata" ma:readOnly="true">
      <xsd:simpleType>
        <xsd:restriction base="dms:Note"/>
      </xsd:simpleType>
    </xsd:element>
    <xsd:element name="MediaServiceAutoTags" ma:index="39" nillable="true" ma:displayName="MediaServiceAutoTags" ma:internalName="MediaServiceAutoTags"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ccbd0-90f6-4995-9952-cbd8d768764f"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a4275-e288-4fb0-81d2-bfaacbe6eb80" elementFormDefault="qualified">
    <xsd:import namespace="http://schemas.microsoft.com/office/2006/documentManagement/types"/>
    <xsd:import namespace="http://schemas.microsoft.com/office/infopath/2007/PartnerControls"/>
    <xsd:element name="SharedWithDetails" ma:index="34" nillable="true" ma:displayName="Shared With Details" ma:description="" ma:internalName="SharedWithDetails" ma:readOnly="true">
      <xsd:simpleType>
        <xsd:restriction base="dms:Note">
          <xsd:maxLength value="255"/>
        </xsd:restriction>
      </xsd:simpleType>
    </xsd:element>
    <xsd:element name="LastSharedByUser" ma:index="35" nillable="true" ma:displayName="Last Shared By User" ma:description="" ma:internalName="LastSharedByUser" ma:readOnly="true">
      <xsd:simpleType>
        <xsd:restriction base="dms:Note">
          <xsd:maxLength value="255"/>
        </xsd:restriction>
      </xsd:simpleType>
    </xsd:element>
    <xsd:element name="LastSharedByTime" ma:index="36"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mso-contentType ?>
<FormTemplates xmlns="http://schemas.microsoft.com/sharepoint/v3/contenttype/forms">
  <Display>DocumentLibraryForm</Display>
  <Edit>DocumentLibraryForm</Edit>
  <New>DocumentLibraryForm</New>
</FormTemplat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2019-03-05T21:45:33+00:00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F02957C-B12D-4393-9EE3-CFCEE98C341E}">
  <ds:schemaRefs>
    <ds:schemaRef ds:uri="ESRI.ArcGIS.Mapping.OfficeIntegration.PowerPointInfo"/>
  </ds:schemaRefs>
</ds:datastoreItem>
</file>

<file path=customXml/itemProps10.xml><?xml version="1.0" encoding="utf-8"?>
<ds:datastoreItem xmlns:ds="http://schemas.openxmlformats.org/officeDocument/2006/customXml" ds:itemID="{5D42FD69-7590-45B3-B4F8-9A39F921A478}">
  <ds:schemaRefs>
    <ds:schemaRef ds:uri="ESRI.ArcGIS.Mapping.OfficeIntegration.PowerPointInfo"/>
  </ds:schemaRefs>
</ds:datastoreItem>
</file>

<file path=customXml/itemProps11.xml><?xml version="1.0" encoding="utf-8"?>
<ds:datastoreItem xmlns:ds="http://schemas.openxmlformats.org/officeDocument/2006/customXml" ds:itemID="{F8CECD15-CC47-40ED-9AFD-7B9CCA56C7E5}">
  <ds:schemaRefs>
    <ds:schemaRef ds:uri="ESRI.ArcGIS.Mapping.OfficeIntegration.PowerPointInfo"/>
  </ds:schemaRefs>
</ds:datastoreItem>
</file>

<file path=customXml/itemProps12.xml><?xml version="1.0" encoding="utf-8"?>
<ds:datastoreItem xmlns:ds="http://schemas.openxmlformats.org/officeDocument/2006/customXml" ds:itemID="{FC49B0C4-AD95-49CF-9BA5-4052C09F3387}">
  <ds:schemaRefs>
    <ds:schemaRef ds:uri="ESRI.ArcGIS.Mapping.OfficeIntegration.PowerPointInfo"/>
  </ds:schemaRefs>
</ds:datastoreItem>
</file>

<file path=customXml/itemProps13.xml><?xml version="1.0" encoding="utf-8"?>
<ds:datastoreItem xmlns:ds="http://schemas.openxmlformats.org/officeDocument/2006/customXml" ds:itemID="{49FF781E-40D5-44E3-BC1F-AF4534CB7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e2b93da3-8a1b-4079-8034-3a7ac0ff332f"/>
    <ds:schemaRef ds:uri="940ccbd0-90f6-4995-9952-cbd8d768764f"/>
    <ds:schemaRef ds:uri="6efa4275-e288-4fb0-81d2-bfaacbe6e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524A3B67-50FF-47A6-B42E-E5347D0756DE}">
  <ds:schemaRefs>
    <ds:schemaRef ds:uri="ESRI.ArcGIS.Mapping.OfficeIntegration.PowerPointInfo"/>
  </ds:schemaRefs>
</ds:datastoreItem>
</file>

<file path=customXml/itemProps15.xml><?xml version="1.0" encoding="utf-8"?>
<ds:datastoreItem xmlns:ds="http://schemas.openxmlformats.org/officeDocument/2006/customXml" ds:itemID="{EC738714-16B1-46D6-84FA-AA242208BA1E}">
  <ds:schemaRefs>
    <ds:schemaRef ds:uri="ESRI.ArcGIS.Mapping.OfficeIntegration.PowerPointInfo"/>
  </ds:schemaRefs>
</ds:datastoreItem>
</file>

<file path=customXml/itemProps16.xml><?xml version="1.0" encoding="utf-8"?>
<ds:datastoreItem xmlns:ds="http://schemas.openxmlformats.org/officeDocument/2006/customXml" ds:itemID="{AA1B7396-6D6C-4694-B8AB-BD98BE19B5BD}">
  <ds:schemaRefs>
    <ds:schemaRef ds:uri="ESRI.ArcGIS.Mapping.OfficeIntegration.PowerPointInfo"/>
  </ds:schemaRefs>
</ds:datastoreItem>
</file>

<file path=customXml/itemProps17.xml><?xml version="1.0" encoding="utf-8"?>
<ds:datastoreItem xmlns:ds="http://schemas.openxmlformats.org/officeDocument/2006/customXml" ds:itemID="{EC26C8E2-620F-4C24-AF57-FCFDCDFC3A0A}">
  <ds:schemaRefs>
    <ds:schemaRef ds:uri="ESRI.ArcGIS.Mapping.OfficeIntegration.PowerPointInfo"/>
  </ds:schemaRefs>
</ds:datastoreItem>
</file>

<file path=customXml/itemProps18.xml><?xml version="1.0" encoding="utf-8"?>
<ds:datastoreItem xmlns:ds="http://schemas.openxmlformats.org/officeDocument/2006/customXml" ds:itemID="{033F9C2C-5DD4-45BF-A702-0AEA5B4FEBF6}">
  <ds:schemaRefs>
    <ds:schemaRef ds:uri="ESRI.ArcGIS.Mapping.OfficeIntegration.PowerPointInfo"/>
  </ds:schemaRefs>
</ds:datastoreItem>
</file>

<file path=customXml/itemProps19.xml><?xml version="1.0" encoding="utf-8"?>
<ds:datastoreItem xmlns:ds="http://schemas.openxmlformats.org/officeDocument/2006/customXml" ds:itemID="{E333D522-228F-42F4-907E-4DE059CA7472}">
  <ds:schemaRefs>
    <ds:schemaRef ds:uri="http://schemas.microsoft.com/sharepoint/v3/contenttype/forms"/>
  </ds:schemaRefs>
</ds:datastoreItem>
</file>

<file path=customXml/itemProps2.xml><?xml version="1.0" encoding="utf-8"?>
<ds:datastoreItem xmlns:ds="http://schemas.openxmlformats.org/officeDocument/2006/customXml" ds:itemID="{3EF51C26-DD9B-4588-905B-B748204EA451}">
  <ds:schemaRefs>
    <ds:schemaRef ds:uri="ESRI.ArcGIS.Mapping.OfficeIntegration.PowerPointInfo"/>
  </ds:schemaRefs>
</ds:datastoreItem>
</file>

<file path=customXml/itemProps3.xml><?xml version="1.0" encoding="utf-8"?>
<ds:datastoreItem xmlns:ds="http://schemas.openxmlformats.org/officeDocument/2006/customXml" ds:itemID="{2624A238-E1B0-4FD0-A813-93614CDEDAB5}">
  <ds:schemaRefs>
    <ds:schemaRef ds:uri="ESRI.ArcGIS.Mapping.OfficeIntegration.PowerPointInfo"/>
  </ds:schemaRefs>
</ds:datastoreItem>
</file>

<file path=customXml/itemProps4.xml><?xml version="1.0" encoding="utf-8"?>
<ds:datastoreItem xmlns:ds="http://schemas.openxmlformats.org/officeDocument/2006/customXml" ds:itemID="{5D654586-6AAF-4B96-A93B-A4F261BAEDC8}">
  <ds:schemaRefs>
    <ds:schemaRef ds:uri="ESRI.ArcGIS.Mapping.OfficeIntegration.PowerPointInfo"/>
  </ds:schemaRefs>
</ds:datastoreItem>
</file>

<file path=customXml/itemProps5.xml><?xml version="1.0" encoding="utf-8"?>
<ds:datastoreItem xmlns:ds="http://schemas.openxmlformats.org/officeDocument/2006/customXml" ds:itemID="{757FEE6F-9618-47B8-B5D5-BAF2F1DD575A}">
  <ds:schemaRefs>
    <ds:schemaRef ds:uri="http://schemas.microsoft.com/office/infopath/2007/PartnerControls"/>
    <ds:schemaRef ds:uri="http://schemas.microsoft.com/office/2006/documentManagement/types"/>
    <ds:schemaRef ds:uri="6efa4275-e288-4fb0-81d2-bfaacbe6eb80"/>
    <ds:schemaRef ds:uri="http://purl.org/dc/terms/"/>
    <ds:schemaRef ds:uri="http://schemas.openxmlformats.org/package/2006/metadata/core-properties"/>
    <ds:schemaRef ds:uri="4ffa91fb-a0ff-4ac5-b2db-65c790d184a4"/>
    <ds:schemaRef ds:uri="http://purl.org/dc/elements/1.1/"/>
    <ds:schemaRef ds:uri="940ccbd0-90f6-4995-9952-cbd8d768764f"/>
    <ds:schemaRef ds:uri="e2b93da3-8a1b-4079-8034-3a7ac0ff332f"/>
    <ds:schemaRef ds:uri="http://schemas.microsoft.com/sharepoint/v3/fields"/>
    <ds:schemaRef ds:uri="http://schemas.microsoft.com/sharepoint/v3"/>
    <ds:schemaRef ds:uri="http://schemas.microsoft.com/sharepoint.v3"/>
    <ds:schemaRef ds:uri="http://schemas.microsoft.com/office/2006/metadata/properties"/>
    <ds:schemaRef ds:uri="http://www.w3.org/XML/1998/namespace"/>
    <ds:schemaRef ds:uri="http://purl.org/dc/dcmitype/"/>
  </ds:schemaRefs>
</ds:datastoreItem>
</file>

<file path=customXml/itemProps6.xml><?xml version="1.0" encoding="utf-8"?>
<ds:datastoreItem xmlns:ds="http://schemas.openxmlformats.org/officeDocument/2006/customXml" ds:itemID="{75377F7C-CA03-4BF7-8C7F-5EFE1A707AAA}">
  <ds:schemaRefs>
    <ds:schemaRef ds:uri="ESRI.ArcGIS.Mapping.OfficeIntegration.PowerPointInfo"/>
  </ds:schemaRefs>
</ds:datastoreItem>
</file>

<file path=customXml/itemProps7.xml><?xml version="1.0" encoding="utf-8"?>
<ds:datastoreItem xmlns:ds="http://schemas.openxmlformats.org/officeDocument/2006/customXml" ds:itemID="{57B8ECA4-E430-46A2-BC01-013414F6331D}">
  <ds:schemaRefs>
    <ds:schemaRef ds:uri="ESRI.ArcGIS.Mapping.OfficeIntegration.PowerPointInfo"/>
  </ds:schemaRefs>
</ds:datastoreItem>
</file>

<file path=customXml/itemProps8.xml><?xml version="1.0" encoding="utf-8"?>
<ds:datastoreItem xmlns:ds="http://schemas.openxmlformats.org/officeDocument/2006/customXml" ds:itemID="{6AFF9B9D-E117-4A35-9657-A1B175D1A4B7}">
  <ds:schemaRefs>
    <ds:schemaRef ds:uri="ESRI.ArcGIS.Mapping.OfficeIntegration.PowerPointInfo"/>
  </ds:schemaRefs>
</ds:datastoreItem>
</file>

<file path=customXml/itemProps9.xml><?xml version="1.0" encoding="utf-8"?>
<ds:datastoreItem xmlns:ds="http://schemas.openxmlformats.org/officeDocument/2006/customXml" ds:itemID="{6EB4BE68-0EB1-4F18-B98A-EB7892F7033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8046</TotalTime>
  <Words>2619</Words>
  <Application>Microsoft Office PowerPoint</Application>
  <PresentationFormat>Custom</PresentationFormat>
  <Paragraphs>308</Paragraphs>
  <Slides>39</Slides>
  <Notes>8</Notes>
  <HiddenSlides>0</HiddenSlides>
  <MMClips>0</MMClips>
  <ScaleCrop>false</ScaleCrop>
  <HeadingPairs>
    <vt:vector size="6" baseType="variant">
      <vt:variant>
        <vt:lpstr>Theme</vt:lpstr>
      </vt:variant>
      <vt:variant>
        <vt:i4>1</vt:i4>
      </vt:variant>
      <vt:variant>
        <vt:lpstr>Slide Titles</vt:lpstr>
      </vt:variant>
      <vt:variant>
        <vt:i4>39</vt:i4>
      </vt:variant>
      <vt:variant>
        <vt:lpstr>Custom Shows</vt:lpstr>
      </vt:variant>
      <vt:variant>
        <vt:i4>2</vt:i4>
      </vt:variant>
    </vt:vector>
  </HeadingPairs>
  <TitlesOfParts>
    <vt:vector size="42" baseType="lpstr">
      <vt:lpstr>Advantage</vt:lpstr>
      <vt:lpstr>Federal Actions to Eliminate Lead Poisoning  Warren Friedman, PhD, CIH, FAIHA Senior Advisor, Office of Lead Hazard Control and Healthy Homes,  US Department of Housing and Urban Development  Co-Chair, Lead Subcommittee, President’s Task Force on Environmental Health Risks and Safety Risks to Children   Montefiore Conference on  Lead Poisoning Prevention:  A Collaborative Effort October 4, 2019 9:10-10:00 AM ET</vt:lpstr>
      <vt:lpstr>Federal Action Plan To Reduce Childhood Lead Exposures and Associated Health Impacts</vt:lpstr>
      <vt:lpstr>President’s Task Force on Environmental Health Risks and Safety Risks to Children</vt:lpstr>
      <vt:lpstr>Federal Action Plan To Reduce Childhood Lead Exposures and Associated Health Impacts</vt:lpstr>
      <vt:lpstr>Overview of the Action Plan</vt:lpstr>
      <vt:lpstr>Overview of the Action Plan</vt:lpstr>
      <vt:lpstr>Status Reports for Federal Actions Supporting the Federal Lead Action Plan</vt:lpstr>
      <vt:lpstr>Federal Actions Supporting  the Federal Lead Action Plan</vt:lpstr>
      <vt:lpstr>Examples of Key Federal Actions – Goal 1: Reduce Children’s Exposure to Lead Sources</vt:lpstr>
      <vt:lpstr>Examples of Key Federal Actions – Goal 1: Reduce Children’s Exposure to Lead Sources</vt:lpstr>
      <vt:lpstr>HUD 2019 Lead Hazard Control &amp; Healthy Homes Grants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1: Reduce Children’s Exposure to Lead Sources</vt:lpstr>
      <vt:lpstr>Examples of Key Federal Actions – Goal 2. Identify Lead-Exposed Children and Improve Their Health Outcomes</vt:lpstr>
      <vt:lpstr>Examples of Key Federal Actions – Goal 2. Identify Lead-Exposed Children and Improve Their Health Outcomes</vt:lpstr>
      <vt:lpstr>Examples of Key Federal Actions – Goal 2. Identify Lead-Exposed Children and Improve Their Health Outcomes</vt:lpstr>
      <vt:lpstr>Examples of Key Federal Actions – Goal 2. Identify Lead-Exposed Children and Improve Their Health Outcomes</vt:lpstr>
      <vt:lpstr>Examples of Key Federal Actions – Goal 2: Identify Lead-Exposed Children and Improve Their Health Outcomes</vt:lpstr>
      <vt:lpstr>Examples of Key Federal Actions – Goal 2: Identify Lead-Exposed Children and Improve Their Health Outcomes</vt:lpstr>
      <vt:lpstr>Examples of Key Federal Actions – Goal 3: Communicate More Effectively</vt:lpstr>
      <vt:lpstr>Examples of Key Federal Actions – Goal 3: Communicate More Effectively</vt:lpstr>
      <vt:lpstr>Examples of Key Federal Actions – Goal 3: Communicate More Effectively</vt:lpstr>
      <vt:lpstr>Examples of Key Federal Actions – Goal 3: Communicate More Effectively</vt:lpstr>
      <vt:lpstr>Examples of Key Federal Actions – Goal 3: Communicate More Effectively</vt:lpstr>
      <vt:lpstr>Examples of Key Federal Actions – Goal 4: Prioritize and Address the Critical Research and Data Needs to Inform Lead Policies and Guide Decisions</vt:lpstr>
      <vt:lpstr>Examples of Key Federal Actions – Goal 4: Prioritize and Address the Critical Research and Data Needs to Inform Lead Policies and Guide Decisions</vt:lpstr>
      <vt:lpstr>Examples of Key Federal Actions – Goal 4: Prioritize and Address the Critical Research and Data Needs to Inform Lead Policies and Guide Decisions</vt:lpstr>
      <vt:lpstr>Examples of Key Federal Actions – Goal 4: Prioritize and Address the Critical Research and Data Needs to Inform Lead Policies and Guide Decisions</vt:lpstr>
      <vt:lpstr>Examples of Key Federal Actions – Goal 4: Prioritize and Address the Critical Research and Data Needs to Inform Lead Policies and Guide Decisions</vt:lpstr>
      <vt:lpstr>Examples of Key Federal Actions – Goal 4: Prioritize and Address the Critical Research and Data Needs to Inform Lead Policies and Guide Decisions</vt:lpstr>
      <vt:lpstr> References</vt:lpstr>
      <vt:lpstr>Firestone and Dunn</vt:lpstr>
      <vt:lpstr>Copy of Firestone and Dunn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Children’s Health Protection United States Environmental Protection Agency</dc:title>
  <dc:creator>Firestone.Michael@epa.gov</dc:creator>
  <cp:lastModifiedBy>Mariela Morel</cp:lastModifiedBy>
  <cp:revision>791</cp:revision>
  <cp:lastPrinted>2019-07-11T01:32:13Z</cp:lastPrinted>
  <dcterms:created xsi:type="dcterms:W3CDTF">2014-09-24T18:23:59Z</dcterms:created>
  <dcterms:modified xsi:type="dcterms:W3CDTF">2019-10-31T20:42:18Z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0x010100EE67138D9086B74FAEFC8388F623CAD2</vt:lpwstr>
  </property>
  <property fmtid="{D5CDD505-2E9C-101B-9397-08002B2CF9AE}" pid="3" name="TaxKeyword">
    <vt:lpwstr/>
  </property>
  <property fmtid="{D5CDD505-2E9C-101B-9397-08002B2CF9AE}" pid="4" name="Document Type">
    <vt:lpwstr/>
  </property>
  <property fmtid="{D5CDD505-2E9C-101B-9397-08002B2CF9AE}" pid="5" name="AuthorIds_UIVersion_1024">
    <vt:lpwstr>159</vt:lpwstr>
  </property>
</Properties>
</file>